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9"/>
  </p:notesMasterIdLst>
  <p:handoutMasterIdLst>
    <p:handoutMasterId r:id="rId40"/>
  </p:handoutMasterIdLst>
  <p:sldIdLst>
    <p:sldId id="256" r:id="rId2"/>
    <p:sldId id="412" r:id="rId3"/>
    <p:sldId id="411" r:id="rId4"/>
    <p:sldId id="349" r:id="rId5"/>
    <p:sldId id="356" r:id="rId6"/>
    <p:sldId id="357" r:id="rId7"/>
    <p:sldId id="410" r:id="rId8"/>
    <p:sldId id="358" r:id="rId9"/>
    <p:sldId id="414" r:id="rId10"/>
    <p:sldId id="360" r:id="rId11"/>
    <p:sldId id="359" r:id="rId12"/>
    <p:sldId id="406" r:id="rId13"/>
    <p:sldId id="400" r:id="rId14"/>
    <p:sldId id="362" r:id="rId15"/>
    <p:sldId id="364" r:id="rId16"/>
    <p:sldId id="365" r:id="rId17"/>
    <p:sldId id="366" r:id="rId18"/>
    <p:sldId id="417" r:id="rId19"/>
    <p:sldId id="381" r:id="rId20"/>
    <p:sldId id="367" r:id="rId21"/>
    <p:sldId id="368" r:id="rId22"/>
    <p:sldId id="369" r:id="rId23"/>
    <p:sldId id="418" r:id="rId24"/>
    <p:sldId id="382" r:id="rId25"/>
    <p:sldId id="370" r:id="rId26"/>
    <p:sldId id="371" r:id="rId27"/>
    <p:sldId id="372" r:id="rId28"/>
    <p:sldId id="373" r:id="rId29"/>
    <p:sldId id="415" r:id="rId30"/>
    <p:sldId id="383" r:id="rId31"/>
    <p:sldId id="374" r:id="rId32"/>
    <p:sldId id="375" r:id="rId33"/>
    <p:sldId id="376" r:id="rId34"/>
    <p:sldId id="416" r:id="rId35"/>
    <p:sldId id="384" r:id="rId36"/>
    <p:sldId id="377" r:id="rId37"/>
    <p:sldId id="323" r:id="rId38"/>
  </p:sldIdLst>
  <p:sldSz cx="9144000" cy="6858000" type="overhead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9" autoAdjust="0"/>
    <p:restoredTop sz="95220" autoAdjust="0"/>
  </p:normalViewPr>
  <p:slideViewPr>
    <p:cSldViewPr snapToGrid="0">
      <p:cViewPr varScale="1">
        <p:scale>
          <a:sx n="86" d="100"/>
          <a:sy n="86" d="100"/>
        </p:scale>
        <p:origin x="1291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323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C6DEFA-B3CE-4D6E-B77D-CB1B2837BE72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465E5-49A6-4F17-A6C5-63A4565CF41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055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7.png>
</file>

<file path=ppt/media/image28.png>
</file>

<file path=ppt/media/image3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A8B6C-DA4C-41B0-A80B-D30E8AA980A5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EAD2B-4528-43F8-BD40-14785C9B35E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396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4176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696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924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63651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60943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59708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92416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0704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1583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12981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845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8625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4743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5583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6700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8087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3695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48843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91666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04885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71973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514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30726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80008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3669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490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00908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2002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3072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587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340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69634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4165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EAD2B-4528-43F8-BD40-14785C9B35E2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85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563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717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332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Box 6"/>
          <p:cNvSpPr txBox="1"/>
          <p:nvPr userDrawn="1"/>
        </p:nvSpPr>
        <p:spPr>
          <a:xfrm>
            <a:off x="7372800" y="6538913"/>
            <a:ext cx="190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GB" sz="1200" dirty="0"/>
              <a:t>Slide</a:t>
            </a:r>
            <a:r>
              <a:rPr lang="en-GB" sz="1200" baseline="0" dirty="0"/>
              <a:t> </a:t>
            </a:r>
            <a:fld id="{6850B62C-AB9C-41A7-B0D4-C4D7416066C8}" type="slidenum">
              <a:rPr lang="en-GB" sz="1200" baseline="0" smtClean="0"/>
              <a:pPr lvl="2"/>
              <a:t>‹#›</a:t>
            </a:fld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025435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5626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618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319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002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449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302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247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37437-D325-410B-BE35-969C276C4A18}" type="datetimeFigureOut">
              <a:rPr lang="en-GB" smtClean="0"/>
              <a:pPr/>
              <a:t>22/11/2020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38494-C9ED-4E98-B7C3-98D77A501AB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745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1.png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openxmlformats.org/officeDocument/2006/relationships/image" Target="../media/image12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6" Type="http://schemas.openxmlformats.org/officeDocument/2006/relationships/image" Target="../media/image16.png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3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72243" y="2767467"/>
            <a:ext cx="6999514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9104"/>
            <a:ext cx="7772400" cy="1730859"/>
          </a:xfrm>
          <a:noFill/>
        </p:spPr>
        <p:txBody>
          <a:bodyPr>
            <a:normAutofit fontScale="90000"/>
          </a:bodyPr>
          <a:lstStyle/>
          <a:p>
            <a:br>
              <a:rPr lang="en-GB" sz="4400" b="1" dirty="0"/>
            </a:br>
            <a:br>
              <a:rPr lang="en-GB" sz="4400" b="1" dirty="0"/>
            </a:br>
            <a:r>
              <a:rPr lang="en-GB" sz="4400" b="1" dirty="0"/>
              <a:t>6CCS3AIN 2020</a:t>
            </a:r>
            <a:br>
              <a:rPr lang="en-GB" sz="4400" b="1" dirty="0"/>
            </a:br>
            <a:r>
              <a:rPr lang="en-GB" sz="4400" b="1" dirty="0"/>
              <a:t>Lecture 8B: Argumentation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94922"/>
            <a:ext cx="6858000" cy="1162878"/>
          </a:xfrm>
        </p:spPr>
        <p:txBody>
          <a:bodyPr>
            <a:normAutofit fontScale="25000" lnSpcReduction="20000"/>
          </a:bodyPr>
          <a:lstStyle/>
          <a:p>
            <a:endParaRPr lang="en-GB" sz="9600" dirty="0"/>
          </a:p>
          <a:p>
            <a:r>
              <a:rPr lang="en-GB" sz="9600" dirty="0"/>
              <a:t>Peter McBurney</a:t>
            </a:r>
          </a:p>
          <a:p>
            <a:r>
              <a:rPr lang="en-GB" sz="9600" dirty="0"/>
              <a:t>(with thanks to Elizabeth Black)</a:t>
            </a:r>
          </a:p>
          <a:p>
            <a:endParaRPr lang="en-GB" dirty="0"/>
          </a:p>
          <a:p>
            <a:endParaRPr lang="en-GB" sz="1700" dirty="0">
              <a:sym typeface="Wingdings" panose="05000000000000000000" pitchFamily="2" charset="2"/>
            </a:endParaRPr>
          </a:p>
          <a:p>
            <a:endParaRPr lang="en-GB" sz="2200" dirty="0"/>
          </a:p>
          <a:p>
            <a:endParaRPr lang="en-GB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0D26E7A-D7D4-4335-B3CE-FB56B68035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731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50"/>
    </mc:Choice>
    <mc:Fallback>
      <p:transition spd="slow" advTm="15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Maximal and minimal subsets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b="0" dirty="0"/>
                  <a:t>Take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sSup>
                      <m:sSupPr>
                        <m:ctrlP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p>
                    </m:sSup>
                  </m:oMath>
                </a14:m>
                <a:r>
                  <a:rPr lang="en-GB" sz="2400" dirty="0"/>
                  <a:t>, a </a:t>
                </a:r>
                <a:r>
                  <a:rPr lang="en-GB" sz="2400" b="1" dirty="0">
                    <a:solidFill>
                      <a:srgbClr val="FF0000"/>
                    </a:solidFill>
                  </a:rPr>
                  <a:t>maximal subset </a:t>
                </a:r>
                <a:r>
                  <a:rPr lang="en-GB" sz="2400" dirty="0"/>
                  <a:t>of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GB" sz="2400" dirty="0"/>
                  <a:t>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is a set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such that no other set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strictly includes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sz="2400" dirty="0"/>
                  <a:t>.   </a:t>
                </a:r>
              </a:p>
              <a:p>
                <a:pPr marL="0" indent="0">
                  <a:buNone/>
                </a:pPr>
                <a:r>
                  <a:rPr lang="en-GB" sz="2400" dirty="0"/>
                  <a:t>A maximal subset is as large as it can be. 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Formally,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sz="2400" dirty="0"/>
                  <a:t> is a </a:t>
                </a:r>
                <a:r>
                  <a:rPr lang="en-GB" sz="2400" b="1" dirty="0">
                    <a:solidFill>
                      <a:srgbClr val="FF0000"/>
                    </a:solidFill>
                  </a:rPr>
                  <a:t>maximal subset </a:t>
                </a:r>
                <a:r>
                  <a:rPr lang="en-GB" sz="2400" dirty="0"/>
                  <a:t>of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GB" sz="2400" dirty="0"/>
                  <a:t>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if and only if </a:t>
                </a:r>
                <a14:m>
                  <m:oMath xmlns:m="http://schemas.openxmlformats.org/officeDocument/2006/math">
                    <m:r>
                      <a:rPr lang="en-GB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∄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′∈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such that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⊊</m:t>
                    </m:r>
                    <m:sSup>
                      <m:sSupPr>
                        <m:ctrlP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b="1" dirty="0"/>
                  <a:t>Example.</a:t>
                </a:r>
              </a:p>
              <a:p>
                <a:pPr marL="0" indent="0">
                  <a:buNone/>
                </a:pPr>
                <a:r>
                  <a:rPr lang="en-GB" sz="2400" dirty="0"/>
                  <a:t>Take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 and let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1,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2,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The maximal subsets of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GB" sz="2400" dirty="0"/>
                  <a:t> are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</m:oMath>
                </a14:m>
                <a:r>
                  <a:rPr lang="en-GB" sz="2400" dirty="0"/>
                  <a:t> and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GB" sz="2400" dirty="0"/>
                  <a:t> 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  <a:blipFill>
                <a:blip r:embed="rId5"/>
                <a:stretch>
                  <a:fillRect l="-1096" t="-1593" r="-51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F576123-0225-41EE-9D9E-898137D611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982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878"/>
    </mc:Choice>
    <mc:Fallback>
      <p:transition spd="slow" advTm="156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Maximal and minimal subsets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b="0" dirty="0"/>
                  <a:t>Take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sSup>
                      <m:sSupPr>
                        <m:ctrlP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p>
                    </m:sSup>
                  </m:oMath>
                </a14:m>
                <a:r>
                  <a:rPr lang="en-GB" sz="2400" dirty="0"/>
                  <a:t>, a </a:t>
                </a:r>
                <a:r>
                  <a:rPr lang="en-GB" sz="2400" b="1" dirty="0">
                    <a:solidFill>
                      <a:srgbClr val="FF0000"/>
                    </a:solidFill>
                  </a:rPr>
                  <a:t>minimal subset </a:t>
                </a:r>
                <a:r>
                  <a:rPr lang="en-GB" sz="2400" dirty="0"/>
                  <a:t>of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GB" sz="2400" dirty="0"/>
                  <a:t>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is a set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such that no other set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is strictly included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r>
                  <a:rPr lang="en-GB" sz="2400" dirty="0"/>
                  <a:t>Formally,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sz="2400" dirty="0"/>
                  <a:t> is a </a:t>
                </a:r>
                <a:r>
                  <a:rPr lang="en-GB" sz="2400" b="1" dirty="0">
                    <a:solidFill>
                      <a:srgbClr val="FF0000"/>
                    </a:solidFill>
                  </a:rPr>
                  <a:t>minimal subset </a:t>
                </a:r>
                <a:r>
                  <a:rPr lang="en-GB" sz="2400" dirty="0"/>
                  <a:t>of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GB" sz="2400" dirty="0"/>
                  <a:t>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if and only if </a:t>
                </a:r>
                <a14:m>
                  <m:oMath xmlns:m="http://schemas.openxmlformats.org/officeDocument/2006/math">
                    <m:r>
                      <a:rPr lang="en-GB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∄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′∈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such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GB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⊊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 minimal subset is as small as it can be. 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b="1" dirty="0"/>
                  <a:t>Example.</a:t>
                </a:r>
              </a:p>
              <a:p>
                <a:pPr marL="0" indent="0">
                  <a:buNone/>
                </a:pPr>
                <a:r>
                  <a:rPr lang="en-GB" sz="2400" dirty="0"/>
                  <a:t>Take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 and let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1,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2,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The minimal subsets of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GB" sz="2400" dirty="0"/>
                  <a:t> are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 and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  <a:blipFill>
                <a:blip r:embed="rId5"/>
                <a:stretch>
                  <a:fillRect l="-1096" t="-1593" r="-51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F4CE9F7-0DD9-4A1F-9BAA-4E15D8AEDD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13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981"/>
    </mc:Choice>
    <mc:Fallback>
      <p:transition spd="slow" advTm="83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928495"/>
            <a:ext cx="9144000" cy="4900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69343" y="3097161"/>
            <a:ext cx="5614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Correct answers: </a:t>
            </a:r>
          </a:p>
          <a:p>
            <a:r>
              <a:rPr lang="en-GB" sz="2400" dirty="0"/>
              <a:t>{a2, a3, a4} is a maximal subset of C in S.</a:t>
            </a:r>
          </a:p>
          <a:p>
            <a:r>
              <a:rPr lang="en-GB" sz="2400" dirty="0"/>
              <a:t>{a1} is a maximal subset of C in S.</a:t>
            </a:r>
          </a:p>
        </p:txBody>
      </p:sp>
      <p:sp>
        <p:nvSpPr>
          <p:cNvPr id="4" name="Rectangle 3"/>
          <p:cNvSpPr/>
          <p:nvPr/>
        </p:nvSpPr>
        <p:spPr>
          <a:xfrm>
            <a:off x="2705622" y="1603332"/>
            <a:ext cx="5774499" cy="3331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AC8A3A3-75F5-4DAB-8F83-6E93D255F4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617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625"/>
    </mc:Choice>
    <mc:Fallback>
      <p:transition spd="slow" advTm="65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928495"/>
            <a:ext cx="9144000" cy="4900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69343" y="3097161"/>
            <a:ext cx="5614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Correct answers: </a:t>
            </a:r>
          </a:p>
          <a:p>
            <a:r>
              <a:rPr lang="en-GB" sz="2400" dirty="0"/>
              <a:t>{a2, a3, a4} is a maximal subset of C in S.</a:t>
            </a:r>
          </a:p>
          <a:p>
            <a:r>
              <a:rPr lang="en-GB" sz="2400" dirty="0"/>
              <a:t>{a1} is a maximal subset of C in S.</a:t>
            </a:r>
          </a:p>
        </p:txBody>
      </p:sp>
      <p:sp>
        <p:nvSpPr>
          <p:cNvPr id="4" name="Rectangle 3"/>
          <p:cNvSpPr/>
          <p:nvPr/>
        </p:nvSpPr>
        <p:spPr>
          <a:xfrm>
            <a:off x="2705622" y="1603333"/>
            <a:ext cx="5774499" cy="400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00A9DA5-5E68-413C-BAD5-A4A65C24CF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617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76"/>
    </mc:Choice>
    <mc:Fallback>
      <p:transition spd="slow" advTm="36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Grounded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400" b="0" dirty="0"/>
          </a:p>
          <a:p>
            <a:pPr marL="0" indent="0">
              <a:buNone/>
            </a:pPr>
            <a:r>
              <a:rPr lang="en-GB" sz="2400" b="0" dirty="0"/>
              <a:t>The grounded semantics aims to be cautious in the acceptance of arguments.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b="0" dirty="0"/>
              <a:t>You can think of it as:   </a:t>
            </a:r>
            <a:r>
              <a:rPr lang="en-GB" sz="2400" b="0" i="1" dirty="0"/>
              <a:t>“Accept only what is not controversial”.</a:t>
            </a:r>
          </a:p>
          <a:p>
            <a:pPr marL="0" indent="0">
              <a:buNone/>
            </a:pPr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CA70336-B01A-46FB-A59D-831BC9B26C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64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42"/>
    </mc:Choice>
    <mc:Fallback>
      <p:transition spd="slow" advTm="41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Grounded extension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The </a:t>
            </a:r>
            <a:r>
              <a:rPr lang="en-GB" sz="2400" b="1" dirty="0">
                <a:solidFill>
                  <a:srgbClr val="FF0000"/>
                </a:solidFill>
              </a:rPr>
              <a:t>grounded extension </a:t>
            </a:r>
            <a:r>
              <a:rPr lang="en-GB" sz="2400" dirty="0"/>
              <a:t>is the minimal complete extension with respect to set inclusion (</a:t>
            </a:r>
            <a:r>
              <a:rPr lang="en-GB" sz="2400" dirty="0" err="1"/>
              <a:t>ie</a:t>
            </a:r>
            <a:r>
              <a:rPr lang="en-GB" sz="2400" dirty="0"/>
              <a:t>, the minimal subset of the set of complete extensions). </a:t>
            </a:r>
          </a:p>
          <a:p>
            <a:endParaRPr lang="en-GB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787123" y="2340077"/>
                <a:ext cx="4144312" cy="473399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400" b="1" dirty="0"/>
                  <a:t>Example 3</a:t>
                </a:r>
              </a:p>
              <a:p>
                <a:pPr marL="0" indent="0">
                  <a:buNone/>
                </a:pPr>
                <a:r>
                  <a:rPr lang="en-GB" sz="2400" dirty="0"/>
                  <a:t>Conflict-free subsets: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{a2},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{a2,a4}</a:t>
                </a:r>
              </a:p>
              <a:p>
                <a:pPr marL="0" indent="0">
                  <a:buNone/>
                </a:pPr>
                <a:r>
                  <a:rPr lang="en-GB" sz="2400" dirty="0"/>
                  <a:t>Admissible subsets: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r>
                  <a:rPr lang="en-GB" sz="2400" dirty="0"/>
                  <a:t>Grounded extension: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. </a:t>
                </a:r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7123" y="2340077"/>
                <a:ext cx="4144312" cy="4733997"/>
              </a:xfrm>
              <a:prstGeom prst="rect">
                <a:avLst/>
              </a:prstGeom>
              <a:blipFill>
                <a:blip r:embed="rId5"/>
                <a:stretch>
                  <a:fillRect l="-2206" t="-18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8" name="Group 27"/>
          <p:cNvGrpSpPr/>
          <p:nvPr/>
        </p:nvGrpSpPr>
        <p:grpSpPr>
          <a:xfrm>
            <a:off x="588059" y="2851362"/>
            <a:ext cx="3062262" cy="3602670"/>
            <a:chOff x="852186" y="1831147"/>
            <a:chExt cx="2288036" cy="2878386"/>
          </a:xfrm>
        </p:grpSpPr>
        <p:sp>
          <p:nvSpPr>
            <p:cNvPr id="29" name="Oval 28"/>
            <p:cNvSpPr/>
            <p:nvPr/>
          </p:nvSpPr>
          <p:spPr>
            <a:xfrm>
              <a:off x="855408" y="3027621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30" name="Oval 29"/>
            <p:cNvSpPr/>
            <p:nvPr/>
          </p:nvSpPr>
          <p:spPr>
            <a:xfrm>
              <a:off x="2562490" y="3038135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852186" y="1835570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a5</a:t>
              </a:r>
            </a:p>
          </p:txBody>
        </p:sp>
        <p:cxnSp>
          <p:nvCxnSpPr>
            <p:cNvPr id="32" name="Straight Arrow Connector 31"/>
            <p:cNvCxnSpPr>
              <a:stCxn id="35" idx="4"/>
              <a:endCxn id="30" idx="0"/>
            </p:cNvCxnSpPr>
            <p:nvPr/>
          </p:nvCxnSpPr>
          <p:spPr>
            <a:xfrm flipH="1">
              <a:off x="2846440" y="2419844"/>
              <a:ext cx="9833" cy="618291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31" idx="6"/>
              <a:endCxn id="35" idx="2"/>
            </p:cNvCxnSpPr>
            <p:nvPr/>
          </p:nvCxnSpPr>
          <p:spPr>
            <a:xfrm flipV="1">
              <a:off x="1420085" y="2125496"/>
              <a:ext cx="1152238" cy="442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855408" y="4120836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sp>
          <p:nvSpPr>
            <p:cNvPr id="35" name="Oval 34"/>
            <p:cNvSpPr/>
            <p:nvPr/>
          </p:nvSpPr>
          <p:spPr>
            <a:xfrm>
              <a:off x="2572323" y="1831147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cxnSp>
          <p:nvCxnSpPr>
            <p:cNvPr id="36" name="Straight Arrow Connector 35"/>
            <p:cNvCxnSpPr>
              <a:stCxn id="29" idx="4"/>
              <a:endCxn id="34" idx="0"/>
            </p:cNvCxnSpPr>
            <p:nvPr/>
          </p:nvCxnSpPr>
          <p:spPr>
            <a:xfrm>
              <a:off x="1139358" y="3616318"/>
              <a:ext cx="0" cy="504518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29" idx="6"/>
              <a:endCxn id="30" idx="2"/>
            </p:cNvCxnSpPr>
            <p:nvPr/>
          </p:nvCxnSpPr>
          <p:spPr>
            <a:xfrm>
              <a:off x="1423307" y="3321970"/>
              <a:ext cx="1139183" cy="10514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>
              <a:stCxn id="31" idx="7"/>
              <a:endCxn id="31" idx="2"/>
            </p:cNvCxnSpPr>
            <p:nvPr/>
          </p:nvCxnSpPr>
          <p:spPr>
            <a:xfrm rot="16200000" flipH="1" flipV="1">
              <a:off x="990484" y="1783485"/>
              <a:ext cx="208136" cy="484732"/>
            </a:xfrm>
            <a:prstGeom prst="curvedConnector4">
              <a:avLst>
                <a:gd name="adj1" fmla="val -151254"/>
                <a:gd name="adj2" fmla="val 147160"/>
              </a:avLst>
            </a:prstGeom>
            <a:ln w="38100"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BFDFED8-8DF8-47FF-95DA-F105C115DD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221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578"/>
    </mc:Choice>
    <mc:Fallback>
      <p:transition spd="slow" advTm="123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Grounded extension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The grounded extension always exists and it is unique.</a:t>
            </a:r>
          </a:p>
          <a:p>
            <a:pPr marL="0" indent="0">
              <a:buNone/>
            </a:pPr>
            <a:r>
              <a:rPr lang="en-GB" sz="2400" dirty="0"/>
              <a:t>The grounded extension could be empty.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787123" y="2664542"/>
                <a:ext cx="4144312" cy="405557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b="1" dirty="0"/>
                  <a:t>Example 4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Conflict-free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</m:oMath>
                </a14:m>
                <a:r>
                  <a:rPr lang="en-GB" sz="2400" dirty="0"/>
                  <a:t> and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Admissible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Grounded extension: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7123" y="2664542"/>
                <a:ext cx="4144312" cy="4055571"/>
              </a:xfrm>
              <a:prstGeom prst="rect">
                <a:avLst/>
              </a:prstGeom>
              <a:blipFill>
                <a:blip r:embed="rId5"/>
                <a:stretch>
                  <a:fillRect l="-2206" t="-21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/>
          <p:cNvGrpSpPr/>
          <p:nvPr/>
        </p:nvGrpSpPr>
        <p:grpSpPr>
          <a:xfrm>
            <a:off x="359889" y="2587571"/>
            <a:ext cx="3897478" cy="2761178"/>
            <a:chOff x="581796" y="2949644"/>
            <a:chExt cx="2962052" cy="2037031"/>
          </a:xfrm>
        </p:grpSpPr>
        <p:sp>
          <p:nvSpPr>
            <p:cNvPr id="18" name="Oval 17"/>
            <p:cNvSpPr/>
            <p:nvPr/>
          </p:nvSpPr>
          <p:spPr>
            <a:xfrm>
              <a:off x="2975949" y="4390485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19" name="Oval 18"/>
            <p:cNvSpPr/>
            <p:nvPr/>
          </p:nvSpPr>
          <p:spPr>
            <a:xfrm>
              <a:off x="1778872" y="2949644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581796" y="4397978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25" name="Straight Arrow Connector 24"/>
            <p:cNvCxnSpPr>
              <a:stCxn id="19" idx="3"/>
              <a:endCxn id="23" idx="7"/>
            </p:cNvCxnSpPr>
            <p:nvPr/>
          </p:nvCxnSpPr>
          <p:spPr>
            <a:xfrm flipH="1">
              <a:off x="1066528" y="3452128"/>
              <a:ext cx="795511" cy="103206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23" idx="6"/>
              <a:endCxn id="18" idx="2"/>
            </p:cNvCxnSpPr>
            <p:nvPr/>
          </p:nvCxnSpPr>
          <p:spPr>
            <a:xfrm flipV="1">
              <a:off x="1149695" y="4684834"/>
              <a:ext cx="1826254" cy="749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18" idx="1"/>
              <a:endCxn id="19" idx="5"/>
            </p:cNvCxnSpPr>
            <p:nvPr/>
          </p:nvCxnSpPr>
          <p:spPr>
            <a:xfrm flipH="1" flipV="1">
              <a:off x="2263604" y="3452128"/>
              <a:ext cx="795512" cy="1024570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A4FC5B1-5629-4C63-BFAC-FEDC732C12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477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02"/>
    </mc:Choice>
    <mc:Fallback>
      <p:transition spd="slow" advTm="45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5  (Example 5)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What is the grounded extension of the argumentation framework below?  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50057" y="2347332"/>
            <a:ext cx="3396032" cy="2962088"/>
            <a:chOff x="581796" y="2650412"/>
            <a:chExt cx="2716247" cy="2336263"/>
          </a:xfrm>
        </p:grpSpPr>
        <p:sp>
          <p:nvSpPr>
            <p:cNvPr id="18" name="Oval 17"/>
            <p:cNvSpPr/>
            <p:nvPr/>
          </p:nvSpPr>
          <p:spPr>
            <a:xfrm>
              <a:off x="2730144" y="4390485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sp>
          <p:nvSpPr>
            <p:cNvPr id="19" name="Oval 18"/>
            <p:cNvSpPr/>
            <p:nvPr/>
          </p:nvSpPr>
          <p:spPr>
            <a:xfrm>
              <a:off x="589335" y="2650412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581796" y="4397978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25" name="Straight Arrow Connector 24"/>
            <p:cNvCxnSpPr>
              <a:stCxn id="19" idx="4"/>
              <a:endCxn id="23" idx="0"/>
            </p:cNvCxnSpPr>
            <p:nvPr/>
          </p:nvCxnSpPr>
          <p:spPr>
            <a:xfrm flipH="1">
              <a:off x="865746" y="3239109"/>
              <a:ext cx="7539" cy="1158869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8" idx="0"/>
              <a:endCxn id="12" idx="4"/>
            </p:cNvCxnSpPr>
            <p:nvPr/>
          </p:nvCxnSpPr>
          <p:spPr>
            <a:xfrm flipH="1" flipV="1">
              <a:off x="3014093" y="3240734"/>
              <a:ext cx="1" cy="114975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12" idx="2"/>
              <a:endCxn id="19" idx="6"/>
            </p:cNvCxnSpPr>
            <p:nvPr/>
          </p:nvCxnSpPr>
          <p:spPr>
            <a:xfrm flipH="1" flipV="1">
              <a:off x="1157234" y="2944761"/>
              <a:ext cx="1572909" cy="1625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2730143" y="2652037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2C27A43-0925-4EFC-B434-345813688C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06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17"/>
    </mc:Choice>
    <mc:Fallback>
      <p:transition spd="slow" advTm="59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Pause to do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0" dirty="0"/>
              <a:t> </a:t>
            </a:r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67D9015-573D-4F27-AA6E-A2741047C5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093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28"/>
    </mc:Choice>
    <mc:Fallback>
      <p:transition spd="slow" advTm="12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5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What is the grounded extension of the argumentation framework below?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149213" y="2467898"/>
                <a:ext cx="4782222" cy="425221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400" b="1" dirty="0"/>
                  <a:t>Example 5</a:t>
                </a:r>
              </a:p>
              <a:p>
                <a:pPr marL="0" indent="0">
                  <a:buNone/>
                </a:pPr>
                <a:r>
                  <a:rPr lang="en-GB" sz="2400" dirty="0"/>
                  <a:t>Conflict-free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GB" sz="24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Admissible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{a3},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Grounded extension: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9213" y="2467898"/>
                <a:ext cx="4782222" cy="4252216"/>
              </a:xfrm>
              <a:prstGeom prst="rect">
                <a:avLst/>
              </a:prstGeom>
              <a:blipFill>
                <a:blip r:embed="rId5"/>
                <a:stretch>
                  <a:fillRect l="-2041" t="-20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/>
          <p:cNvGrpSpPr/>
          <p:nvPr/>
        </p:nvGrpSpPr>
        <p:grpSpPr>
          <a:xfrm>
            <a:off x="350057" y="2347332"/>
            <a:ext cx="3396032" cy="2962088"/>
            <a:chOff x="581796" y="2650412"/>
            <a:chExt cx="2716247" cy="2336263"/>
          </a:xfrm>
        </p:grpSpPr>
        <p:sp>
          <p:nvSpPr>
            <p:cNvPr id="14" name="Oval 13"/>
            <p:cNvSpPr/>
            <p:nvPr/>
          </p:nvSpPr>
          <p:spPr>
            <a:xfrm>
              <a:off x="2730144" y="4390485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589335" y="2650412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17" name="Oval 16"/>
            <p:cNvSpPr/>
            <p:nvPr/>
          </p:nvSpPr>
          <p:spPr>
            <a:xfrm>
              <a:off x="581796" y="4397978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20" name="Straight Arrow Connector 19"/>
            <p:cNvCxnSpPr>
              <a:stCxn id="15" idx="4"/>
              <a:endCxn id="17" idx="0"/>
            </p:cNvCxnSpPr>
            <p:nvPr/>
          </p:nvCxnSpPr>
          <p:spPr>
            <a:xfrm flipH="1">
              <a:off x="865746" y="3239109"/>
              <a:ext cx="7539" cy="1158869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4" idx="0"/>
              <a:endCxn id="24" idx="4"/>
            </p:cNvCxnSpPr>
            <p:nvPr/>
          </p:nvCxnSpPr>
          <p:spPr>
            <a:xfrm flipH="1" flipV="1">
              <a:off x="3014093" y="3240734"/>
              <a:ext cx="1" cy="114975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24" idx="2"/>
              <a:endCxn id="15" idx="6"/>
            </p:cNvCxnSpPr>
            <p:nvPr/>
          </p:nvCxnSpPr>
          <p:spPr>
            <a:xfrm flipH="1" flipV="1">
              <a:off x="1157234" y="2944761"/>
              <a:ext cx="1572909" cy="1625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Oval 23"/>
            <p:cNvSpPr/>
            <p:nvPr/>
          </p:nvSpPr>
          <p:spPr>
            <a:xfrm>
              <a:off x="2730143" y="2652037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23C8DA2-1C7A-421B-AB7C-C9D6D089E9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790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6"/>
    </mc:Choice>
    <mc:Fallback>
      <p:transition spd="slow" advTm="29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This Week (Lecture 8): Argumentation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</a:rPr>
              <a:t>Part A</a:t>
            </a:r>
          </a:p>
          <a:p>
            <a:r>
              <a:rPr lang="en-GB" sz="2400" dirty="0"/>
              <a:t>Introduction</a:t>
            </a:r>
          </a:p>
          <a:p>
            <a:r>
              <a:rPr lang="en-GB" sz="2400" dirty="0"/>
              <a:t>Abstract argumentation</a:t>
            </a:r>
          </a:p>
          <a:p>
            <a:r>
              <a:rPr lang="en-GB" sz="2400" dirty="0"/>
              <a:t>Extension-based semantics</a:t>
            </a:r>
          </a:p>
          <a:p>
            <a:endParaRPr lang="en-GB" sz="2400" dirty="0"/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</a:rPr>
              <a:t>Part B</a:t>
            </a:r>
          </a:p>
          <a:p>
            <a:r>
              <a:rPr lang="en-GB" sz="2400" dirty="0"/>
              <a:t>Complete semantics</a:t>
            </a:r>
          </a:p>
          <a:p>
            <a:r>
              <a:rPr lang="en-GB" sz="2400" dirty="0"/>
              <a:t>Grounded semantics</a:t>
            </a:r>
          </a:p>
          <a:p>
            <a:r>
              <a:rPr lang="en-GB" sz="2400" dirty="0"/>
              <a:t>Preferred semantics</a:t>
            </a:r>
          </a:p>
          <a:p>
            <a:r>
              <a:rPr lang="en-GB" sz="2400" dirty="0"/>
              <a:t>Stable semantics</a:t>
            </a:r>
          </a:p>
          <a:p>
            <a:r>
              <a:rPr lang="en-GB" sz="2400" dirty="0"/>
              <a:t>Argument acceptance</a:t>
            </a:r>
            <a:endParaRPr lang="en-GB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6CE1D51-06BE-4A8C-819E-4A64FF28CC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002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29"/>
    </mc:Choice>
    <mc:Fallback>
      <p:transition spd="slow" advTm="51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Preferred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400" b="0" dirty="0"/>
          </a:p>
          <a:p>
            <a:pPr marL="0" indent="0">
              <a:buNone/>
            </a:pPr>
            <a:r>
              <a:rPr lang="en-GB" sz="2400" b="0" dirty="0"/>
              <a:t>The preferred semantics tries to maximise the acceptance of arguments.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b="0" dirty="0"/>
              <a:t>You can think of it as:   </a:t>
            </a:r>
            <a:r>
              <a:rPr lang="en-GB" sz="2400" b="0" i="1" dirty="0"/>
              <a:t>“Accept as much as you can defend”.</a:t>
            </a:r>
          </a:p>
          <a:p>
            <a:pPr marL="0" indent="0">
              <a:buNone/>
            </a:pPr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7B0A126-8FDC-42E4-BD32-D49B2984D2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08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26"/>
    </mc:Choice>
    <mc:Fallback>
      <p:transition spd="slow" advTm="43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Preferred extension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</a:t>
            </a:r>
            <a:r>
              <a:rPr lang="en-GB" sz="2400" b="1" dirty="0">
                <a:solidFill>
                  <a:srgbClr val="FF0000"/>
                </a:solidFill>
              </a:rPr>
              <a:t>preferred extension </a:t>
            </a:r>
            <a:r>
              <a:rPr lang="en-GB" sz="2400" dirty="0"/>
              <a:t>is a complete extension that is maximal with respect to set inclusion (</a:t>
            </a:r>
            <a:r>
              <a:rPr lang="en-GB" sz="2400" dirty="0" err="1"/>
              <a:t>ie</a:t>
            </a:r>
            <a:r>
              <a:rPr lang="en-GB" sz="2400" dirty="0"/>
              <a:t>, a maximal subset of the set of all complete extensions). </a:t>
            </a:r>
          </a:p>
          <a:p>
            <a:endParaRPr lang="en-GB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782203" y="2198703"/>
                <a:ext cx="4144312" cy="419321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b="1" dirty="0"/>
                  <a:t>Example 3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dirty="0"/>
                  <a:t>Conflict-free subsets: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{a2},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{a2,a4}</a:t>
                </a:r>
              </a:p>
              <a:p>
                <a:pPr marL="0" indent="0">
                  <a:buNone/>
                </a:pPr>
                <a:r>
                  <a:rPr lang="en-GB" sz="2400" dirty="0"/>
                  <a:t>Admissible subsets: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r>
                  <a:rPr lang="en-GB" sz="2400" dirty="0"/>
                  <a:t>Preferred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2203" y="2198703"/>
                <a:ext cx="4144312" cy="4193219"/>
              </a:xfrm>
              <a:prstGeom prst="rect">
                <a:avLst/>
              </a:prstGeom>
              <a:blipFill>
                <a:blip r:embed="rId5"/>
                <a:stretch>
                  <a:fillRect l="-1912" t="-24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8" name="Group 27"/>
          <p:cNvGrpSpPr/>
          <p:nvPr/>
        </p:nvGrpSpPr>
        <p:grpSpPr>
          <a:xfrm>
            <a:off x="588059" y="2949685"/>
            <a:ext cx="3062262" cy="3602670"/>
            <a:chOff x="852186" y="1831147"/>
            <a:chExt cx="2288036" cy="2878386"/>
          </a:xfrm>
        </p:grpSpPr>
        <p:sp>
          <p:nvSpPr>
            <p:cNvPr id="29" name="Oval 28"/>
            <p:cNvSpPr/>
            <p:nvPr/>
          </p:nvSpPr>
          <p:spPr>
            <a:xfrm>
              <a:off x="855408" y="3027621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30" name="Oval 29"/>
            <p:cNvSpPr/>
            <p:nvPr/>
          </p:nvSpPr>
          <p:spPr>
            <a:xfrm>
              <a:off x="2562490" y="3038135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852186" y="1835570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a5</a:t>
              </a:r>
            </a:p>
          </p:txBody>
        </p:sp>
        <p:cxnSp>
          <p:nvCxnSpPr>
            <p:cNvPr id="32" name="Straight Arrow Connector 31"/>
            <p:cNvCxnSpPr>
              <a:stCxn id="35" idx="4"/>
              <a:endCxn id="30" idx="0"/>
            </p:cNvCxnSpPr>
            <p:nvPr/>
          </p:nvCxnSpPr>
          <p:spPr>
            <a:xfrm flipH="1">
              <a:off x="2846440" y="2419844"/>
              <a:ext cx="9833" cy="618291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31" idx="6"/>
              <a:endCxn id="35" idx="2"/>
            </p:cNvCxnSpPr>
            <p:nvPr/>
          </p:nvCxnSpPr>
          <p:spPr>
            <a:xfrm flipV="1">
              <a:off x="1420085" y="2125496"/>
              <a:ext cx="1152238" cy="442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855408" y="4120836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sp>
          <p:nvSpPr>
            <p:cNvPr id="35" name="Oval 34"/>
            <p:cNvSpPr/>
            <p:nvPr/>
          </p:nvSpPr>
          <p:spPr>
            <a:xfrm>
              <a:off x="2572323" y="1831147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cxnSp>
          <p:nvCxnSpPr>
            <p:cNvPr id="36" name="Straight Arrow Connector 35"/>
            <p:cNvCxnSpPr>
              <a:stCxn id="29" idx="4"/>
              <a:endCxn id="34" idx="0"/>
            </p:cNvCxnSpPr>
            <p:nvPr/>
          </p:nvCxnSpPr>
          <p:spPr>
            <a:xfrm>
              <a:off x="1139358" y="3616318"/>
              <a:ext cx="0" cy="504518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29" idx="6"/>
              <a:endCxn id="30" idx="2"/>
            </p:cNvCxnSpPr>
            <p:nvPr/>
          </p:nvCxnSpPr>
          <p:spPr>
            <a:xfrm>
              <a:off x="1423307" y="3321970"/>
              <a:ext cx="1139183" cy="10514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>
              <a:stCxn id="31" idx="7"/>
              <a:endCxn id="31" idx="2"/>
            </p:cNvCxnSpPr>
            <p:nvPr/>
          </p:nvCxnSpPr>
          <p:spPr>
            <a:xfrm rot="16200000" flipH="1" flipV="1">
              <a:off x="990484" y="1783485"/>
              <a:ext cx="208136" cy="484732"/>
            </a:xfrm>
            <a:prstGeom prst="curvedConnector4">
              <a:avLst>
                <a:gd name="adj1" fmla="val -151254"/>
                <a:gd name="adj2" fmla="val 147160"/>
              </a:avLst>
            </a:prstGeom>
            <a:ln w="38100"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CEAE400-D738-4392-BF07-1EF87BE8C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966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700"/>
    </mc:Choice>
    <mc:Fallback>
      <p:transition spd="slow" advTm="218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6 (Example 5)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What are the preferred extensions of the argumentation framework below (Example 5)?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50057" y="2347332"/>
            <a:ext cx="3396032" cy="2962088"/>
            <a:chOff x="581796" y="2650412"/>
            <a:chExt cx="2716247" cy="2336263"/>
          </a:xfrm>
        </p:grpSpPr>
        <p:sp>
          <p:nvSpPr>
            <p:cNvPr id="14" name="Oval 13"/>
            <p:cNvSpPr/>
            <p:nvPr/>
          </p:nvSpPr>
          <p:spPr>
            <a:xfrm>
              <a:off x="2730144" y="4390485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589335" y="2650412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581796" y="4397978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17" name="Straight Arrow Connector 16"/>
            <p:cNvCxnSpPr>
              <a:stCxn id="15" idx="4"/>
              <a:endCxn id="16" idx="0"/>
            </p:cNvCxnSpPr>
            <p:nvPr/>
          </p:nvCxnSpPr>
          <p:spPr>
            <a:xfrm flipH="1">
              <a:off x="865746" y="3239109"/>
              <a:ext cx="7539" cy="1158869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4" idx="0"/>
              <a:endCxn id="22" idx="4"/>
            </p:cNvCxnSpPr>
            <p:nvPr/>
          </p:nvCxnSpPr>
          <p:spPr>
            <a:xfrm flipH="1" flipV="1">
              <a:off x="3014093" y="3240734"/>
              <a:ext cx="1" cy="114975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22" idx="2"/>
              <a:endCxn id="15" idx="6"/>
            </p:cNvCxnSpPr>
            <p:nvPr/>
          </p:nvCxnSpPr>
          <p:spPr>
            <a:xfrm flipH="1" flipV="1">
              <a:off x="1157234" y="2944761"/>
              <a:ext cx="1572909" cy="1625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2730143" y="2652037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31FDD82-6A99-4BFA-8A28-746AD5193E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94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65"/>
    </mc:Choice>
    <mc:Fallback>
      <p:transition spd="slow" advTm="42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Pause to do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0" dirty="0"/>
              <a:t> </a:t>
            </a:r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F999DD4-09B3-4A2D-85B6-3696746972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58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83"/>
    </mc:Choice>
    <mc:Fallback>
      <p:transition spd="slow" advTm="7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6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What are the preferred extensions of the argumentation framework below?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101100" y="1952993"/>
                <a:ext cx="4782222" cy="425221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400" b="1" dirty="0"/>
                  <a:t>Example 5</a:t>
                </a:r>
              </a:p>
              <a:p>
                <a:pPr marL="0" indent="0">
                  <a:buNone/>
                </a:pPr>
                <a:r>
                  <a:rPr lang="en-GB" sz="2400" dirty="0"/>
                  <a:t>Conflict-free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GB" sz="24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Admissible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Preferred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1100" y="1952993"/>
                <a:ext cx="4782222" cy="4252216"/>
              </a:xfrm>
              <a:prstGeom prst="rect">
                <a:avLst/>
              </a:prstGeom>
              <a:blipFill>
                <a:blip r:embed="rId5"/>
                <a:stretch>
                  <a:fillRect l="-2041" t="-20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/>
          <p:cNvGrpSpPr/>
          <p:nvPr/>
        </p:nvGrpSpPr>
        <p:grpSpPr>
          <a:xfrm>
            <a:off x="350057" y="2347332"/>
            <a:ext cx="3396032" cy="2962088"/>
            <a:chOff x="581796" y="2650412"/>
            <a:chExt cx="2716247" cy="2336263"/>
          </a:xfrm>
        </p:grpSpPr>
        <p:sp>
          <p:nvSpPr>
            <p:cNvPr id="14" name="Oval 13"/>
            <p:cNvSpPr/>
            <p:nvPr/>
          </p:nvSpPr>
          <p:spPr>
            <a:xfrm>
              <a:off x="2730144" y="4390485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589335" y="2650412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17" name="Oval 16"/>
            <p:cNvSpPr/>
            <p:nvPr/>
          </p:nvSpPr>
          <p:spPr>
            <a:xfrm>
              <a:off x="581796" y="4397978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20" name="Straight Arrow Connector 19"/>
            <p:cNvCxnSpPr>
              <a:stCxn id="15" idx="4"/>
              <a:endCxn id="17" idx="0"/>
            </p:cNvCxnSpPr>
            <p:nvPr/>
          </p:nvCxnSpPr>
          <p:spPr>
            <a:xfrm flipH="1">
              <a:off x="865746" y="3239109"/>
              <a:ext cx="7539" cy="1158869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4" idx="0"/>
              <a:endCxn id="24" idx="4"/>
            </p:cNvCxnSpPr>
            <p:nvPr/>
          </p:nvCxnSpPr>
          <p:spPr>
            <a:xfrm flipH="1" flipV="1">
              <a:off x="3014093" y="3240734"/>
              <a:ext cx="1" cy="114975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24" idx="2"/>
              <a:endCxn id="15" idx="6"/>
            </p:cNvCxnSpPr>
            <p:nvPr/>
          </p:nvCxnSpPr>
          <p:spPr>
            <a:xfrm flipH="1" flipV="1">
              <a:off x="1157234" y="2944761"/>
              <a:ext cx="1572909" cy="1625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Oval 23"/>
            <p:cNvSpPr/>
            <p:nvPr/>
          </p:nvSpPr>
          <p:spPr>
            <a:xfrm>
              <a:off x="2730143" y="2652037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87FF36B-C3D6-4600-B9D4-62E152200B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952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56"/>
    </mc:Choice>
    <mc:Fallback>
      <p:transition spd="slow" advTm="17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 fontScale="90000"/>
          </a:bodyPr>
          <a:lstStyle/>
          <a:p>
            <a:r>
              <a:rPr lang="en-GB" sz="3200" b="1" dirty="0"/>
              <a:t>Grounded, complete &amp; preferred extensions </a:t>
            </a:r>
            <a:br>
              <a:rPr lang="en-GB" sz="3200" b="1" dirty="0"/>
            </a:br>
            <a:r>
              <a:rPr lang="en-GB" sz="3200" b="1" dirty="0"/>
              <a:t>for Example 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r>
                  <a:rPr lang="en-GB" sz="2400" dirty="0"/>
                  <a:t>Preferred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. </a:t>
                </a:r>
              </a:p>
              <a:p>
                <a:pPr marL="0" indent="0">
                  <a:buNone/>
                </a:pPr>
                <a:r>
                  <a:rPr lang="en-GB" sz="2400" dirty="0"/>
                  <a:t>Grounded extension: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  <a:blipFill rotWithShape="0">
                <a:blip r:embed="rId5" cstate="print"/>
                <a:stretch>
                  <a:fillRect l="-1096" t="-15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Content Placeholder 2"/>
          <p:cNvSpPr txBox="1">
            <a:spLocks/>
          </p:cNvSpPr>
          <p:nvPr/>
        </p:nvSpPr>
        <p:spPr>
          <a:xfrm>
            <a:off x="4149213" y="3106994"/>
            <a:ext cx="4782222" cy="3613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 3</a:t>
            </a:r>
          </a:p>
          <a:p>
            <a:pPr marL="0" indent="0">
              <a:buNone/>
            </a:pPr>
            <a:r>
              <a:rPr lang="en-GB" sz="2400" dirty="0"/>
              <a:t>The grounded extension is included in all preferred extensions.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The grounded extension coincides with the intersection of all complete extensions.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588059" y="2920187"/>
            <a:ext cx="3062262" cy="3602670"/>
            <a:chOff x="852186" y="1831147"/>
            <a:chExt cx="2288036" cy="2878386"/>
          </a:xfrm>
        </p:grpSpPr>
        <p:sp>
          <p:nvSpPr>
            <p:cNvPr id="30" name="Oval 29"/>
            <p:cNvSpPr/>
            <p:nvPr/>
          </p:nvSpPr>
          <p:spPr>
            <a:xfrm>
              <a:off x="855408" y="3027621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2562490" y="3038135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32" name="Oval 31"/>
            <p:cNvSpPr/>
            <p:nvPr/>
          </p:nvSpPr>
          <p:spPr>
            <a:xfrm>
              <a:off x="852186" y="1835570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a5</a:t>
              </a:r>
            </a:p>
          </p:txBody>
        </p:sp>
        <p:cxnSp>
          <p:nvCxnSpPr>
            <p:cNvPr id="33" name="Straight Arrow Connector 32"/>
            <p:cNvCxnSpPr>
              <a:stCxn id="36" idx="4"/>
              <a:endCxn id="31" idx="0"/>
            </p:cNvCxnSpPr>
            <p:nvPr/>
          </p:nvCxnSpPr>
          <p:spPr>
            <a:xfrm flipH="1">
              <a:off x="2846440" y="2419844"/>
              <a:ext cx="9833" cy="618291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32" idx="6"/>
              <a:endCxn id="36" idx="2"/>
            </p:cNvCxnSpPr>
            <p:nvPr/>
          </p:nvCxnSpPr>
          <p:spPr>
            <a:xfrm flipV="1">
              <a:off x="1420085" y="2125496"/>
              <a:ext cx="1152238" cy="442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>
              <a:off x="855408" y="4120836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sp>
          <p:nvSpPr>
            <p:cNvPr id="36" name="Oval 35"/>
            <p:cNvSpPr/>
            <p:nvPr/>
          </p:nvSpPr>
          <p:spPr>
            <a:xfrm>
              <a:off x="2572323" y="1831147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cxnSp>
          <p:nvCxnSpPr>
            <p:cNvPr id="37" name="Straight Arrow Connector 36"/>
            <p:cNvCxnSpPr>
              <a:stCxn id="30" idx="4"/>
              <a:endCxn id="35" idx="0"/>
            </p:cNvCxnSpPr>
            <p:nvPr/>
          </p:nvCxnSpPr>
          <p:spPr>
            <a:xfrm>
              <a:off x="1139358" y="3616318"/>
              <a:ext cx="0" cy="504518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30" idx="6"/>
              <a:endCxn id="31" idx="2"/>
            </p:cNvCxnSpPr>
            <p:nvPr/>
          </p:nvCxnSpPr>
          <p:spPr>
            <a:xfrm>
              <a:off x="1423307" y="3321970"/>
              <a:ext cx="1139183" cy="10514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urved Connector 38"/>
            <p:cNvCxnSpPr>
              <a:stCxn id="32" idx="7"/>
              <a:endCxn id="32" idx="2"/>
            </p:cNvCxnSpPr>
            <p:nvPr/>
          </p:nvCxnSpPr>
          <p:spPr>
            <a:xfrm rot="16200000" flipH="1" flipV="1">
              <a:off x="990484" y="1783485"/>
              <a:ext cx="208136" cy="484732"/>
            </a:xfrm>
            <a:prstGeom prst="curvedConnector4">
              <a:avLst>
                <a:gd name="adj1" fmla="val -151254"/>
                <a:gd name="adj2" fmla="val 147160"/>
              </a:avLst>
            </a:prstGeom>
            <a:ln w="38100"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775907-7906-4F54-8673-EE7AE92C32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744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825"/>
    </mc:Choice>
    <mc:Fallback>
      <p:transition spd="slow" advTm="115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Stable extensions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A </a:t>
                </a:r>
                <a:r>
                  <a:rPr lang="en-GB" sz="2400" b="1" dirty="0">
                    <a:solidFill>
                      <a:srgbClr val="FF0000"/>
                    </a:solidFill>
                  </a:rPr>
                  <a:t>stable extension </a:t>
                </a:r>
                <a:r>
                  <a:rPr lang="en-GB" sz="2400" dirty="0"/>
                  <a:t>of an argumentation framework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begChr m:val=""/>
                            <m:endChr m:val="⟩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400" dirty="0"/>
                  <a:t> is a preferred extension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GB" sz="2400" dirty="0"/>
                  <a:t> such that for all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GB" sz="2400" dirty="0"/>
                  <a:t> there exists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GB" sz="2400" dirty="0"/>
                  <a:t> such that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GB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GB" sz="2400" dirty="0"/>
                  <a:t> (in other words, for every argument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/>
                  <a:t> that isn’t part of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GB" sz="2400" dirty="0"/>
                  <a:t>, there is an argument in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GB" sz="2400" dirty="0"/>
                  <a:t> that attacks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/>
                  <a:t>).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  <a:blipFill rotWithShape="0">
                <a:blip r:embed="rId5" cstate="print"/>
                <a:stretch>
                  <a:fillRect l="-1096" t="-11945" r="-8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787123" y="3175819"/>
                <a:ext cx="4144312" cy="354429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b="1" dirty="0"/>
                  <a:t>Example 3</a:t>
                </a:r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Preferred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. </a:t>
                </a:r>
              </a:p>
              <a:p>
                <a:pPr marL="0" indent="0">
                  <a:buNone/>
                </a:pPr>
                <a:r>
                  <a:rPr lang="en-GB" sz="2400" dirty="0"/>
                  <a:t>Stable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7123" y="3175819"/>
                <a:ext cx="4144312" cy="3544294"/>
              </a:xfrm>
              <a:prstGeom prst="rect">
                <a:avLst/>
              </a:prstGeom>
              <a:blipFill>
                <a:blip r:embed="rId6"/>
                <a:stretch>
                  <a:fillRect l="-2206" t="-2410" r="-2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8" name="Group 27"/>
          <p:cNvGrpSpPr/>
          <p:nvPr/>
        </p:nvGrpSpPr>
        <p:grpSpPr>
          <a:xfrm>
            <a:off x="588059" y="3038175"/>
            <a:ext cx="3062262" cy="3602670"/>
            <a:chOff x="852186" y="1831147"/>
            <a:chExt cx="2288036" cy="2878386"/>
          </a:xfrm>
        </p:grpSpPr>
        <p:sp>
          <p:nvSpPr>
            <p:cNvPr id="29" name="Oval 28"/>
            <p:cNvSpPr/>
            <p:nvPr/>
          </p:nvSpPr>
          <p:spPr>
            <a:xfrm>
              <a:off x="855408" y="3027621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30" name="Oval 29"/>
            <p:cNvSpPr/>
            <p:nvPr/>
          </p:nvSpPr>
          <p:spPr>
            <a:xfrm>
              <a:off x="2562490" y="3038135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852186" y="1835570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a5</a:t>
              </a:r>
            </a:p>
          </p:txBody>
        </p:sp>
        <p:cxnSp>
          <p:nvCxnSpPr>
            <p:cNvPr id="32" name="Straight Arrow Connector 31"/>
            <p:cNvCxnSpPr>
              <a:stCxn id="35" idx="4"/>
              <a:endCxn id="30" idx="0"/>
            </p:cNvCxnSpPr>
            <p:nvPr/>
          </p:nvCxnSpPr>
          <p:spPr>
            <a:xfrm flipH="1">
              <a:off x="2846440" y="2419844"/>
              <a:ext cx="9833" cy="618291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31" idx="6"/>
              <a:endCxn id="35" idx="2"/>
            </p:cNvCxnSpPr>
            <p:nvPr/>
          </p:nvCxnSpPr>
          <p:spPr>
            <a:xfrm flipV="1">
              <a:off x="1420085" y="2125496"/>
              <a:ext cx="1152238" cy="442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855408" y="4120836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sp>
          <p:nvSpPr>
            <p:cNvPr id="35" name="Oval 34"/>
            <p:cNvSpPr/>
            <p:nvPr/>
          </p:nvSpPr>
          <p:spPr>
            <a:xfrm>
              <a:off x="2572323" y="1831147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cxnSp>
          <p:nvCxnSpPr>
            <p:cNvPr id="36" name="Straight Arrow Connector 35"/>
            <p:cNvCxnSpPr>
              <a:stCxn id="29" idx="4"/>
              <a:endCxn id="34" idx="0"/>
            </p:cNvCxnSpPr>
            <p:nvPr/>
          </p:nvCxnSpPr>
          <p:spPr>
            <a:xfrm>
              <a:off x="1139358" y="3616318"/>
              <a:ext cx="0" cy="504518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29" idx="6"/>
              <a:endCxn id="30" idx="2"/>
            </p:cNvCxnSpPr>
            <p:nvPr/>
          </p:nvCxnSpPr>
          <p:spPr>
            <a:xfrm>
              <a:off x="1423307" y="3321970"/>
              <a:ext cx="1139183" cy="10514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>
              <a:stCxn id="31" idx="7"/>
              <a:endCxn id="31" idx="2"/>
            </p:cNvCxnSpPr>
            <p:nvPr/>
          </p:nvCxnSpPr>
          <p:spPr>
            <a:xfrm rot="16200000" flipH="1" flipV="1">
              <a:off x="990484" y="1783485"/>
              <a:ext cx="208136" cy="484732"/>
            </a:xfrm>
            <a:prstGeom prst="curvedConnector4">
              <a:avLst>
                <a:gd name="adj1" fmla="val -151254"/>
                <a:gd name="adj2" fmla="val 147160"/>
              </a:avLst>
            </a:prstGeom>
            <a:ln w="38100"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5846753-2429-42D0-AC30-B44FDD7C5B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37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607"/>
    </mc:Choice>
    <mc:Fallback>
      <p:transition spd="slow" advTm="278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Stable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Stable extensions do not always exist.  In the framework of Example 4, there is no stable extension.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813757" y="2664542"/>
                <a:ext cx="4144312" cy="405557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b="1" dirty="0"/>
                  <a:t>Example 4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Conflict-free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Admissible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No stable extension.</a:t>
                </a:r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3757" y="2664542"/>
                <a:ext cx="4144312" cy="4055571"/>
              </a:xfrm>
              <a:prstGeom prst="rect">
                <a:avLst/>
              </a:prstGeom>
              <a:blipFill>
                <a:blip r:embed="rId5"/>
                <a:stretch>
                  <a:fillRect l="-2356" t="-21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359889" y="2587571"/>
            <a:ext cx="3897478" cy="2761178"/>
            <a:chOff x="581796" y="2949644"/>
            <a:chExt cx="2962052" cy="2037031"/>
          </a:xfrm>
        </p:grpSpPr>
        <p:sp>
          <p:nvSpPr>
            <p:cNvPr id="13" name="Oval 12"/>
            <p:cNvSpPr/>
            <p:nvPr/>
          </p:nvSpPr>
          <p:spPr>
            <a:xfrm>
              <a:off x="2975949" y="4390485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1778872" y="2949644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581796" y="4397978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17" name="Straight Arrow Connector 16"/>
            <p:cNvCxnSpPr>
              <a:stCxn id="14" idx="3"/>
              <a:endCxn id="15" idx="7"/>
            </p:cNvCxnSpPr>
            <p:nvPr/>
          </p:nvCxnSpPr>
          <p:spPr>
            <a:xfrm flipH="1">
              <a:off x="1066528" y="3452128"/>
              <a:ext cx="795511" cy="103206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5" idx="6"/>
              <a:endCxn id="13" idx="2"/>
            </p:cNvCxnSpPr>
            <p:nvPr/>
          </p:nvCxnSpPr>
          <p:spPr>
            <a:xfrm flipV="1">
              <a:off x="1149695" y="4684834"/>
              <a:ext cx="1826254" cy="749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3" idx="1"/>
              <a:endCxn id="14" idx="5"/>
            </p:cNvCxnSpPr>
            <p:nvPr/>
          </p:nvCxnSpPr>
          <p:spPr>
            <a:xfrm flipH="1" flipV="1">
              <a:off x="2263604" y="3452128"/>
              <a:ext cx="795512" cy="1024570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4EFB5D1-CBF9-4860-A8D2-011D3AEB34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098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68"/>
    </mc:Choice>
    <mc:Fallback>
      <p:transition spd="slow" advTm="61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What are the stable extensions of the argumentation framework for Example 5?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50057" y="2347332"/>
            <a:ext cx="3396032" cy="2962088"/>
            <a:chOff x="581796" y="2650412"/>
            <a:chExt cx="2716247" cy="2336263"/>
          </a:xfrm>
        </p:grpSpPr>
        <p:sp>
          <p:nvSpPr>
            <p:cNvPr id="14" name="Oval 13"/>
            <p:cNvSpPr/>
            <p:nvPr/>
          </p:nvSpPr>
          <p:spPr>
            <a:xfrm>
              <a:off x="2730144" y="4390485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589335" y="2650412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581796" y="4397978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17" name="Straight Arrow Connector 16"/>
            <p:cNvCxnSpPr>
              <a:stCxn id="15" idx="4"/>
              <a:endCxn id="16" idx="0"/>
            </p:cNvCxnSpPr>
            <p:nvPr/>
          </p:nvCxnSpPr>
          <p:spPr>
            <a:xfrm flipH="1">
              <a:off x="865746" y="3239109"/>
              <a:ext cx="7539" cy="1158869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4" idx="0"/>
              <a:endCxn id="22" idx="4"/>
            </p:cNvCxnSpPr>
            <p:nvPr/>
          </p:nvCxnSpPr>
          <p:spPr>
            <a:xfrm flipH="1" flipV="1">
              <a:off x="3014093" y="3240734"/>
              <a:ext cx="1" cy="114975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22" idx="2"/>
              <a:endCxn id="15" idx="6"/>
            </p:cNvCxnSpPr>
            <p:nvPr/>
          </p:nvCxnSpPr>
          <p:spPr>
            <a:xfrm flipH="1" flipV="1">
              <a:off x="1157234" y="2944761"/>
              <a:ext cx="1572909" cy="1625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2730143" y="2652037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279F8DE-A9FA-4461-9C08-AAFF5DC548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628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82"/>
    </mc:Choice>
    <mc:Fallback>
      <p:transition spd="slow" advTm="33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Pause to do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0" dirty="0"/>
              <a:t> </a:t>
            </a:r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B11CDAB-E384-4D0C-8DF8-E6FD98D496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566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89"/>
    </mc:Choice>
    <mc:Fallback>
      <p:transition spd="slow" advTm="9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Lecture for Week 8, Part 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This is a continuation from Part A of the lecture on Argumentation.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These slides will only make sense after viewing Part A.</a:t>
            </a:r>
          </a:p>
          <a:p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6A5FEE2-23FD-4890-B600-8B4C3B9C9C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850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46"/>
    </mc:Choice>
    <mc:Fallback>
      <p:transition spd="slow" advTm="16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7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What are the stable extensions of the argumentation framework for Example 5?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149942" y="1952993"/>
                <a:ext cx="4782222" cy="425221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400" b="1" dirty="0"/>
                  <a:t>Example 5</a:t>
                </a:r>
              </a:p>
              <a:p>
                <a:pPr marL="0" indent="0">
                  <a:buNone/>
                </a:pPr>
                <a:r>
                  <a:rPr lang="en-GB" sz="2400" dirty="0"/>
                  <a:t>Conflict-free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GB" sz="24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Admissible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Preferred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Stable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9942" y="1952993"/>
                <a:ext cx="4782222" cy="4252216"/>
              </a:xfrm>
              <a:prstGeom prst="rect">
                <a:avLst/>
              </a:prstGeom>
              <a:blipFill>
                <a:blip r:embed="rId5"/>
                <a:stretch>
                  <a:fillRect l="-2041" t="-20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/>
          <p:cNvGrpSpPr/>
          <p:nvPr/>
        </p:nvGrpSpPr>
        <p:grpSpPr>
          <a:xfrm>
            <a:off x="350057" y="2347332"/>
            <a:ext cx="3396032" cy="2962088"/>
            <a:chOff x="581796" y="2650412"/>
            <a:chExt cx="2716247" cy="2336263"/>
          </a:xfrm>
        </p:grpSpPr>
        <p:sp>
          <p:nvSpPr>
            <p:cNvPr id="14" name="Oval 13"/>
            <p:cNvSpPr/>
            <p:nvPr/>
          </p:nvSpPr>
          <p:spPr>
            <a:xfrm>
              <a:off x="2730144" y="4390485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589335" y="2650412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17" name="Oval 16"/>
            <p:cNvSpPr/>
            <p:nvPr/>
          </p:nvSpPr>
          <p:spPr>
            <a:xfrm>
              <a:off x="581796" y="4397978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20" name="Straight Arrow Connector 19"/>
            <p:cNvCxnSpPr>
              <a:stCxn id="15" idx="4"/>
              <a:endCxn id="17" idx="0"/>
            </p:cNvCxnSpPr>
            <p:nvPr/>
          </p:nvCxnSpPr>
          <p:spPr>
            <a:xfrm flipH="1">
              <a:off x="865746" y="3239109"/>
              <a:ext cx="7539" cy="1158869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4" idx="0"/>
              <a:endCxn id="24" idx="4"/>
            </p:cNvCxnSpPr>
            <p:nvPr/>
          </p:nvCxnSpPr>
          <p:spPr>
            <a:xfrm flipH="1" flipV="1">
              <a:off x="3014093" y="3240734"/>
              <a:ext cx="1" cy="114975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24" idx="2"/>
              <a:endCxn id="15" idx="6"/>
            </p:cNvCxnSpPr>
            <p:nvPr/>
          </p:nvCxnSpPr>
          <p:spPr>
            <a:xfrm flipH="1" flipV="1">
              <a:off x="1157234" y="2944761"/>
              <a:ext cx="1572909" cy="1625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Oval 23"/>
            <p:cNvSpPr/>
            <p:nvPr/>
          </p:nvSpPr>
          <p:spPr>
            <a:xfrm>
              <a:off x="2730143" y="2652037"/>
              <a:ext cx="567899" cy="588697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0A429C5-E70A-4DA4-8225-FB65B43875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089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14"/>
    </mc:Choice>
    <mc:Fallback>
      <p:transition spd="slow" advTm="14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Credulous acceptance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An argument is </a:t>
            </a:r>
            <a:r>
              <a:rPr lang="en-GB" sz="2400" b="1" dirty="0">
                <a:solidFill>
                  <a:srgbClr val="FF0000"/>
                </a:solidFill>
              </a:rPr>
              <a:t>credulously accepted </a:t>
            </a:r>
            <a:r>
              <a:rPr lang="en-GB" sz="2400" dirty="0"/>
              <a:t>by an argumentation framework under a particular semantics if and only if it is part of </a:t>
            </a:r>
            <a:r>
              <a:rPr lang="en-GB" sz="2400" i="1" dirty="0"/>
              <a:t>at least one </a:t>
            </a:r>
            <a:r>
              <a:rPr lang="en-GB" sz="2400" dirty="0"/>
              <a:t>of the extensions generated by those semantics.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For example, an argument is credulously accepted under the complete semantics if and only if it is part of at least one complete extension. </a:t>
            </a:r>
          </a:p>
          <a:p>
            <a:endParaRPr lang="en-GB" sz="2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3BEEDF4-5020-4324-985C-16F83B66C9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09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024"/>
    </mc:Choice>
    <mc:Fallback>
      <p:transition spd="slow" advTm="71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 err="1"/>
              <a:t>Skeptical</a:t>
            </a:r>
            <a:r>
              <a:rPr lang="en-GB" sz="3200" b="1" dirty="0"/>
              <a:t> acceptance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An argument is </a:t>
            </a:r>
            <a:r>
              <a:rPr lang="en-GB" sz="2400" b="1" dirty="0" err="1">
                <a:solidFill>
                  <a:srgbClr val="FF0000"/>
                </a:solidFill>
              </a:rPr>
              <a:t>skeptically</a:t>
            </a:r>
            <a:r>
              <a:rPr lang="en-GB" sz="2400" b="1" dirty="0">
                <a:solidFill>
                  <a:srgbClr val="FF0000"/>
                </a:solidFill>
              </a:rPr>
              <a:t> accepted </a:t>
            </a:r>
            <a:r>
              <a:rPr lang="en-GB" sz="2400" dirty="0"/>
              <a:t>by an argumentation framework under a particular semantics if and only if it is part of </a:t>
            </a:r>
            <a:r>
              <a:rPr lang="en-GB" sz="2400" i="1" dirty="0"/>
              <a:t>all</a:t>
            </a:r>
            <a:r>
              <a:rPr lang="en-GB" sz="2400" dirty="0"/>
              <a:t> of the extensions generated by those semantics.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For example, an argument is </a:t>
            </a:r>
            <a:r>
              <a:rPr lang="en-GB" sz="2400" dirty="0" err="1"/>
              <a:t>skeptically</a:t>
            </a:r>
            <a:r>
              <a:rPr lang="en-GB" sz="2400" dirty="0"/>
              <a:t> accepted under the complete semantics if and only if it is part of all of the complete extensions. </a:t>
            </a:r>
          </a:p>
          <a:p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40204A4-12F9-40BC-9493-FB87ADB358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086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505"/>
    </mc:Choice>
    <mc:Fallback>
      <p:transition spd="slow" advTm="56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8 – Example 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98837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Task:  For each of the following semantics, determine which arguments are credulously accepted and which arguments are </a:t>
            </a:r>
            <a:r>
              <a:rPr lang="en-GB" sz="2400" dirty="0" err="1"/>
              <a:t>skeptically</a:t>
            </a:r>
            <a:r>
              <a:rPr lang="en-GB" sz="2400" dirty="0"/>
              <a:t> accepted: complete, grounded, preferred, stable. 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27840" y="2295030"/>
            <a:ext cx="2859490" cy="4073094"/>
            <a:chOff x="227840" y="2295030"/>
            <a:chExt cx="2859490" cy="4073094"/>
          </a:xfrm>
        </p:grpSpPr>
        <p:sp>
          <p:nvSpPr>
            <p:cNvPr id="18" name="Oval 17"/>
            <p:cNvSpPr/>
            <p:nvPr/>
          </p:nvSpPr>
          <p:spPr>
            <a:xfrm>
              <a:off x="2386699" y="4429204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19" name="Oval 18"/>
            <p:cNvSpPr/>
            <p:nvPr/>
          </p:nvSpPr>
          <p:spPr>
            <a:xfrm>
              <a:off x="237143" y="2295030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227841" y="4438394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25" name="Straight Arrow Connector 24"/>
            <p:cNvCxnSpPr>
              <a:stCxn id="19" idx="4"/>
              <a:endCxn id="23" idx="0"/>
            </p:cNvCxnSpPr>
            <p:nvPr/>
          </p:nvCxnSpPr>
          <p:spPr>
            <a:xfrm flipH="1">
              <a:off x="578158" y="3017058"/>
              <a:ext cx="9301" cy="1421336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2" idx="4"/>
              <a:endCxn id="18" idx="0"/>
            </p:cNvCxnSpPr>
            <p:nvPr/>
          </p:nvCxnSpPr>
          <p:spPr>
            <a:xfrm>
              <a:off x="2737014" y="3019051"/>
              <a:ext cx="1" cy="1410152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18" idx="2"/>
              <a:endCxn id="23" idx="6"/>
            </p:cNvCxnSpPr>
            <p:nvPr/>
          </p:nvCxnSpPr>
          <p:spPr>
            <a:xfrm flipH="1">
              <a:off x="928472" y="4790218"/>
              <a:ext cx="1458227" cy="9190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2386698" y="2297023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227840" y="5646096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a5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6D055BC-E3DC-4BFE-A0AE-C0D7C805B8E6}"/>
              </a:ext>
            </a:extLst>
          </p:cNvPr>
          <p:cNvSpPr txBox="1">
            <a:spLocks/>
          </p:cNvSpPr>
          <p:nvPr/>
        </p:nvSpPr>
        <p:spPr>
          <a:xfrm>
            <a:off x="3382297" y="2320413"/>
            <a:ext cx="5661023" cy="4399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Example 6</a:t>
            </a:r>
          </a:p>
          <a:p>
            <a:pPr marL="0" indent="0">
              <a:buNone/>
            </a:pPr>
            <a:r>
              <a:rPr lang="en-GB" sz="2400" dirty="0"/>
              <a:t>There are 5 arguments, a1, a2,  . . . , a5.</a:t>
            </a:r>
          </a:p>
          <a:p>
            <a:pPr marL="0" indent="0">
              <a:buNone/>
            </a:pPr>
            <a:r>
              <a:rPr lang="en-GB" sz="2400" dirty="0"/>
              <a:t> </a:t>
            </a:r>
          </a:p>
          <a:p>
            <a:pPr marL="0" indent="0">
              <a:buNone/>
            </a:pPr>
            <a:r>
              <a:rPr lang="en-GB" sz="2400" dirty="0"/>
              <a:t>There are 4 attacks:</a:t>
            </a:r>
          </a:p>
          <a:p>
            <a:pPr marL="0" indent="0">
              <a:buNone/>
            </a:pPr>
            <a:r>
              <a:rPr lang="en-GB" sz="2400" dirty="0"/>
              <a:t>(a1, a2) </a:t>
            </a:r>
          </a:p>
          <a:p>
            <a:pPr marL="0" indent="0">
              <a:buNone/>
            </a:pPr>
            <a:r>
              <a:rPr lang="en-GB" sz="2400" dirty="0"/>
              <a:t>(a1, a3)</a:t>
            </a:r>
          </a:p>
          <a:p>
            <a:pPr marL="0" indent="0">
              <a:buNone/>
            </a:pPr>
            <a:r>
              <a:rPr lang="en-GB" sz="2400" dirty="0"/>
              <a:t>(a2, a1)</a:t>
            </a:r>
          </a:p>
          <a:p>
            <a:pPr marL="0" indent="0">
              <a:buNone/>
            </a:pPr>
            <a:r>
              <a:rPr lang="en-GB" sz="2400" dirty="0"/>
              <a:t>(a2, a4).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B0A21D7-B582-423C-A9E4-A53BEFEFD4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296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800"/>
    </mc:Choice>
    <mc:Fallback>
      <p:transition spd="slow" advTm="98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Pause to do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0" dirty="0"/>
              <a:t> </a:t>
            </a:r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B7C251E-BD16-4FBB-8ACC-73B86BA1C1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128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78"/>
    </mc:Choice>
    <mc:Fallback>
      <p:transition spd="slow" advTm="11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8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98837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i="1" dirty="0"/>
              <a:t>Task:  For each of the following semantics, determine which arguments are credulously accepted and which arguments are </a:t>
            </a:r>
            <a:r>
              <a:rPr lang="en-GB" sz="1800" i="1" dirty="0" err="1"/>
              <a:t>skeptically</a:t>
            </a:r>
            <a:r>
              <a:rPr lang="en-GB" sz="1800" i="1" dirty="0"/>
              <a:t> accepted: complete, grounded, preferred, stable.  </a:t>
            </a:r>
          </a:p>
          <a:p>
            <a:pPr marL="0" indent="0">
              <a:buNone/>
            </a:pPr>
            <a:endParaRPr lang="en-GB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3279014" y="2040191"/>
                <a:ext cx="5661023" cy="439970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400" b="1" dirty="0"/>
                  <a:t>The different semantics</a:t>
                </a:r>
              </a:p>
              <a:p>
                <a:pPr marL="0" indent="0">
                  <a:buNone/>
                </a:pPr>
                <a:r>
                  <a:rPr lang="en-GB" sz="2400" dirty="0"/>
                  <a:t>Conflict-free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GB" sz="24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4, 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  <a14:m>
                  <m:oMath xmlns:m="http://schemas.openxmlformats.org/officeDocument/2006/math">
                    <m:r>
                      <a:rPr lang="en-GB" sz="2400" b="0" i="0" smtClean="0">
                        <a:latin typeface="Cambria Math" panose="02040503050406030204" pitchFamily="18" charset="0"/>
                      </a:rPr>
                      <m:t>   </m:t>
                    </m:r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3, 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Admissible subsets: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GB" sz="240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GB" sz="24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  <a14:m>
                  <m:oMath xmlns:m="http://schemas.openxmlformats.org/officeDocument/2006/math">
                    <m:r>
                      <a:rPr lang="en-GB" sz="2400">
                        <a:latin typeface="Cambria Math" panose="02040503050406030204" pitchFamily="18" charset="0"/>
                      </a:rPr>
                      <m:t>   </m:t>
                    </m:r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  <a14:m>
                  <m:oMath xmlns:m="http://schemas.openxmlformats.org/officeDocument/2006/math">
                    <m:r>
                      <a:rPr lang="en-GB" sz="2400">
                        <a:latin typeface="Cambria Math" panose="02040503050406030204" pitchFamily="18" charset="0"/>
                      </a:rPr>
                      <m:t>   </m:t>
                    </m:r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Grounded extension: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Preferred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  <a14:m>
                  <m:oMath xmlns:m="http://schemas.openxmlformats.org/officeDocument/2006/math">
                    <m:r>
                      <a:rPr lang="en-GB" sz="2400">
                        <a:latin typeface="Cambria Math" panose="02040503050406030204" pitchFamily="18" charset="0"/>
                      </a:rPr>
                      <m:t>   </m:t>
                    </m:r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Stable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  <a14:m>
                  <m:oMath xmlns:m="http://schemas.openxmlformats.org/officeDocument/2006/math">
                    <m:r>
                      <a:rPr lang="en-GB" sz="2400">
                        <a:latin typeface="Cambria Math" panose="02040503050406030204" pitchFamily="18" charset="0"/>
                      </a:rPr>
                      <m:t>   </m:t>
                    </m:r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9014" y="2040191"/>
                <a:ext cx="5661023" cy="4399701"/>
              </a:xfrm>
              <a:prstGeom prst="rect">
                <a:avLst/>
              </a:prstGeom>
              <a:blipFill>
                <a:blip r:embed="rId5"/>
                <a:stretch>
                  <a:fillRect l="-1399" t="-2358" r="-1722" b="-166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9" name="Group 28"/>
          <p:cNvGrpSpPr/>
          <p:nvPr/>
        </p:nvGrpSpPr>
        <p:grpSpPr>
          <a:xfrm>
            <a:off x="227840" y="2295030"/>
            <a:ext cx="2859490" cy="4073094"/>
            <a:chOff x="227840" y="2295030"/>
            <a:chExt cx="2859490" cy="4073094"/>
          </a:xfrm>
        </p:grpSpPr>
        <p:sp>
          <p:nvSpPr>
            <p:cNvPr id="31" name="Oval 30"/>
            <p:cNvSpPr/>
            <p:nvPr/>
          </p:nvSpPr>
          <p:spPr>
            <a:xfrm>
              <a:off x="2386699" y="4429204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32" name="Oval 31"/>
            <p:cNvSpPr/>
            <p:nvPr/>
          </p:nvSpPr>
          <p:spPr>
            <a:xfrm>
              <a:off x="237143" y="2295030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33" name="Oval 32"/>
            <p:cNvSpPr/>
            <p:nvPr/>
          </p:nvSpPr>
          <p:spPr>
            <a:xfrm>
              <a:off x="227841" y="4438394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cxnSp>
          <p:nvCxnSpPr>
            <p:cNvPr id="34" name="Straight Arrow Connector 33"/>
            <p:cNvCxnSpPr>
              <a:stCxn id="32" idx="4"/>
              <a:endCxn id="33" idx="0"/>
            </p:cNvCxnSpPr>
            <p:nvPr/>
          </p:nvCxnSpPr>
          <p:spPr>
            <a:xfrm flipH="1">
              <a:off x="578158" y="3017058"/>
              <a:ext cx="9301" cy="1421336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37" idx="4"/>
              <a:endCxn id="31" idx="0"/>
            </p:cNvCxnSpPr>
            <p:nvPr/>
          </p:nvCxnSpPr>
          <p:spPr>
            <a:xfrm>
              <a:off x="2737014" y="3019051"/>
              <a:ext cx="1" cy="1410152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31" idx="2"/>
              <a:endCxn id="33" idx="6"/>
            </p:cNvCxnSpPr>
            <p:nvPr/>
          </p:nvCxnSpPr>
          <p:spPr>
            <a:xfrm flipH="1">
              <a:off x="928472" y="4790218"/>
              <a:ext cx="1458227" cy="9190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Oval 36"/>
            <p:cNvSpPr/>
            <p:nvPr/>
          </p:nvSpPr>
          <p:spPr>
            <a:xfrm>
              <a:off x="2386698" y="2297023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sp>
          <p:nvSpPr>
            <p:cNvPr id="38" name="Oval 37"/>
            <p:cNvSpPr/>
            <p:nvPr/>
          </p:nvSpPr>
          <p:spPr>
            <a:xfrm>
              <a:off x="227840" y="5646096"/>
              <a:ext cx="700631" cy="722028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a5</a:t>
              </a:r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D3C292D-4DE1-402D-B424-2DFD468E7C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60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857"/>
    </mc:Choice>
    <mc:Fallback>
      <p:transition spd="slow" advTm="87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8 Solutions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0915" y="988376"/>
                <a:ext cx="8338456" cy="53630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Complete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  <a14:m>
                  <m:oMath xmlns:m="http://schemas.openxmlformats.org/officeDocument/2006/math">
                    <m:r>
                      <a:rPr lang="en-GB" sz="2400">
                        <a:latin typeface="Cambria Math" panose="02040503050406030204" pitchFamily="18" charset="0"/>
                      </a:rPr>
                      <m:t>   </m:t>
                    </m:r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Grounded extension: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Preferred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  <a14:m>
                  <m:oMath xmlns:m="http://schemas.openxmlformats.org/officeDocument/2006/math">
                    <m:r>
                      <a:rPr lang="en-GB" sz="2400">
                        <a:latin typeface="Cambria Math" panose="02040503050406030204" pitchFamily="18" charset="0"/>
                      </a:rPr>
                      <m:t>   </m:t>
                    </m:r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Stable extensions: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  <a14:m>
                  <m:oMath xmlns:m="http://schemas.openxmlformats.org/officeDocument/2006/math">
                    <m:r>
                      <a:rPr lang="en-GB" sz="2400">
                        <a:latin typeface="Cambria Math" panose="02040503050406030204" pitchFamily="18" charset="0"/>
                      </a:rPr>
                      <m:t>   </m:t>
                    </m:r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endParaRPr lang="en-GB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0915" y="988376"/>
                <a:ext cx="8338456" cy="5363027"/>
              </a:xfrm>
              <a:blipFill rotWithShape="0">
                <a:blip r:embed="rId5" cstate="print"/>
                <a:stretch>
                  <a:fillRect l="-1096" t="-15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Content Placeholder 2"/>
          <p:cNvSpPr txBox="1">
            <a:spLocks/>
          </p:cNvSpPr>
          <p:nvPr/>
        </p:nvSpPr>
        <p:spPr>
          <a:xfrm>
            <a:off x="3382297" y="3254477"/>
            <a:ext cx="5661023" cy="3465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2"/>
              <p:cNvSpPr txBox="1">
                <a:spLocks/>
              </p:cNvSpPr>
              <p:nvPr/>
            </p:nvSpPr>
            <p:spPr>
              <a:xfrm>
                <a:off x="3382297" y="3102698"/>
                <a:ext cx="5661023" cy="361741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000" dirty="0"/>
                  <a:t>Credulously accepted complete: all arguments.</a:t>
                </a:r>
              </a:p>
              <a:p>
                <a:pPr marL="0" indent="0">
                  <a:buNone/>
                </a:pPr>
                <a:r>
                  <a:rPr lang="en-GB" sz="2000" dirty="0" err="1"/>
                  <a:t>Skeptically</a:t>
                </a:r>
                <a:r>
                  <a:rPr lang="en-GB" sz="2000" dirty="0"/>
                  <a:t> accepted complete: </a:t>
                </a: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000" i="1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GB" sz="2000" dirty="0"/>
                  <a:t>.</a:t>
                </a:r>
              </a:p>
              <a:p>
                <a:pPr marL="0" indent="0">
                  <a:buNone/>
                </a:pPr>
                <a:r>
                  <a:rPr lang="en-GB" sz="2000" dirty="0"/>
                  <a:t>Credulously/</a:t>
                </a:r>
                <a:r>
                  <a:rPr lang="en-GB" sz="2000" dirty="0" err="1"/>
                  <a:t>skeptically</a:t>
                </a:r>
                <a:r>
                  <a:rPr lang="en-GB" sz="2000" dirty="0"/>
                  <a:t> accepted grounded: </a:t>
                </a: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000" i="1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GB" sz="2000" dirty="0"/>
                  <a:t>.</a:t>
                </a:r>
              </a:p>
              <a:p>
                <a:pPr marL="0" indent="0">
                  <a:buNone/>
                </a:pPr>
                <a:r>
                  <a:rPr lang="en-GB" sz="2000" dirty="0"/>
                  <a:t>Credulously accepted preferred/stable: all arguments.</a:t>
                </a:r>
              </a:p>
              <a:p>
                <a:pPr marL="0" indent="0">
                  <a:buNone/>
                </a:pPr>
                <a:r>
                  <a:rPr lang="en-GB" sz="2000" dirty="0" err="1"/>
                  <a:t>Skeptically</a:t>
                </a:r>
                <a:r>
                  <a:rPr lang="en-GB" sz="2000" dirty="0"/>
                  <a:t> accepted preferred/stable: </a:t>
                </a: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000" i="1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GB" sz="2000" dirty="0"/>
                  <a:t>.</a:t>
                </a:r>
              </a:p>
              <a:p>
                <a:pPr marL="0" indent="0">
                  <a:buNone/>
                </a:pPr>
                <a:endParaRPr lang="en-GB" sz="2400" dirty="0"/>
              </a:p>
            </p:txBody>
          </p:sp>
        </mc:Choice>
        <mc:Fallback xmlns="">
          <p:sp>
            <p:nvSpPr>
              <p:cNvPr id="1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2297" y="3102698"/>
                <a:ext cx="5661023" cy="3617416"/>
              </a:xfrm>
              <a:prstGeom prst="rect">
                <a:avLst/>
              </a:prstGeom>
              <a:blipFill>
                <a:blip r:embed="rId6"/>
                <a:stretch>
                  <a:fillRect l="-1185" t="-185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Oval 16"/>
          <p:cNvSpPr/>
          <p:nvPr/>
        </p:nvSpPr>
        <p:spPr>
          <a:xfrm>
            <a:off x="2397717" y="4652302"/>
            <a:ext cx="700631" cy="722028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a2</a:t>
            </a:r>
          </a:p>
        </p:txBody>
      </p:sp>
      <p:sp>
        <p:nvSpPr>
          <p:cNvPr id="20" name="Oval 19"/>
          <p:cNvSpPr/>
          <p:nvPr/>
        </p:nvSpPr>
        <p:spPr>
          <a:xfrm>
            <a:off x="248161" y="2950748"/>
            <a:ext cx="700631" cy="722028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a3</a:t>
            </a:r>
          </a:p>
        </p:txBody>
      </p:sp>
      <p:sp>
        <p:nvSpPr>
          <p:cNvPr id="21" name="Oval 20"/>
          <p:cNvSpPr/>
          <p:nvPr/>
        </p:nvSpPr>
        <p:spPr>
          <a:xfrm>
            <a:off x="238859" y="4661492"/>
            <a:ext cx="700631" cy="722028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a1</a:t>
            </a:r>
          </a:p>
        </p:txBody>
      </p:sp>
      <p:cxnSp>
        <p:nvCxnSpPr>
          <p:cNvPr id="22" name="Straight Arrow Connector 21"/>
          <p:cNvCxnSpPr>
            <a:stCxn id="20" idx="4"/>
            <a:endCxn id="21" idx="0"/>
          </p:cNvCxnSpPr>
          <p:nvPr/>
        </p:nvCxnSpPr>
        <p:spPr>
          <a:xfrm flipH="1">
            <a:off x="589175" y="3672776"/>
            <a:ext cx="9302" cy="988716"/>
          </a:xfrm>
          <a:prstGeom prst="straightConnector1">
            <a:avLst/>
          </a:prstGeom>
          <a:ln w="38100">
            <a:headEnd type="triangle" w="lg" len="lg"/>
            <a:tailEnd type="non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8" idx="4"/>
            <a:endCxn id="17" idx="0"/>
          </p:cNvCxnSpPr>
          <p:nvPr/>
        </p:nvCxnSpPr>
        <p:spPr>
          <a:xfrm>
            <a:off x="2748032" y="3674769"/>
            <a:ext cx="1" cy="977533"/>
          </a:xfrm>
          <a:prstGeom prst="straightConnector1">
            <a:avLst/>
          </a:prstGeom>
          <a:ln w="38100">
            <a:headEnd type="triangle" w="lg" len="lg"/>
            <a:tailEnd type="non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7" idx="2"/>
            <a:endCxn id="21" idx="6"/>
          </p:cNvCxnSpPr>
          <p:nvPr/>
        </p:nvCxnSpPr>
        <p:spPr>
          <a:xfrm flipH="1">
            <a:off x="939490" y="5013316"/>
            <a:ext cx="1458227" cy="9190"/>
          </a:xfrm>
          <a:prstGeom prst="straightConnector1">
            <a:avLst/>
          </a:prstGeom>
          <a:ln w="38100">
            <a:headEnd type="triangle" w="lg" len="lg"/>
            <a:tailEnd type="triangl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2397716" y="2952741"/>
            <a:ext cx="700631" cy="722028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a4</a:t>
            </a:r>
          </a:p>
        </p:txBody>
      </p:sp>
      <p:sp>
        <p:nvSpPr>
          <p:cNvPr id="29" name="Oval 28"/>
          <p:cNvSpPr/>
          <p:nvPr/>
        </p:nvSpPr>
        <p:spPr>
          <a:xfrm>
            <a:off x="238858" y="5979029"/>
            <a:ext cx="700631" cy="722028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a5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274E705-F029-4C32-AAEC-7F435E26CF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42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447"/>
    </mc:Choice>
    <mc:Fallback>
      <p:transition spd="slow" advTm="112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r>
              <a:rPr lang="en-GB" sz="2400" dirty="0"/>
              <a:t>This week we have looked at different extension-based semantics that can be used to determine subsets of arguments one can reasonably accept</a:t>
            </a:r>
            <a:r>
              <a:rPr lang="en-GB" dirty="0"/>
              <a:t>.</a:t>
            </a:r>
          </a:p>
          <a:p>
            <a:endParaRPr lang="en-GB" sz="2400" dirty="0"/>
          </a:p>
          <a:p>
            <a:r>
              <a:rPr lang="en-GB" sz="2400" dirty="0"/>
              <a:t>There are several different ways of determining (or calculating) the semantics for argumentation frameworks and different algorithms for these.  We don’t consider them in this module. </a:t>
            </a:r>
          </a:p>
          <a:p>
            <a:endParaRPr lang="en-GB" sz="2400" dirty="0"/>
          </a:p>
          <a:p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75F5FC4-1D5D-4A54-ACC1-9FC7AF9274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433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710"/>
    </mc:Choice>
    <mc:Fallback>
      <p:transition spd="slow" advTm="162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Complete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The complete semantics aims to include in a subset of arguments all those arguments that the arguments in the subset can defend.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The intuitive notion is that a collection of arguments work together to support a claim, both directly supporting the claim and by attacking other arguments which attack the claim. 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So the Complete Semantics aims to include in the set of acceptable arguments all the arguments which jointly support one another (provided they don’t conflict with one another).  </a:t>
            </a:r>
          </a:p>
          <a:p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B4BB391-E405-4FDB-B928-51313D0584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553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81"/>
    </mc:Choice>
    <mc:Fallback>
      <p:transition spd="slow" advTm="66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Complete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A </a:t>
            </a:r>
            <a:r>
              <a:rPr lang="en-GB" sz="2400" b="1" dirty="0">
                <a:solidFill>
                  <a:srgbClr val="FF0000"/>
                </a:solidFill>
              </a:rPr>
              <a:t>complete extension </a:t>
            </a:r>
            <a:r>
              <a:rPr lang="en-GB" sz="2400" dirty="0"/>
              <a:t>is an admissible subset that includes </a:t>
            </a:r>
            <a:r>
              <a:rPr lang="en-GB" sz="2400" b="1" dirty="0"/>
              <a:t>all</a:t>
            </a:r>
            <a:r>
              <a:rPr lang="en-GB" sz="2400" dirty="0"/>
              <a:t> arguments it defends. </a:t>
            </a:r>
          </a:p>
          <a:p>
            <a:endParaRPr lang="en-GB" sz="2400" dirty="0"/>
          </a:p>
        </p:txBody>
      </p:sp>
      <p:grpSp>
        <p:nvGrpSpPr>
          <p:cNvPr id="5" name="Group 4"/>
          <p:cNvGrpSpPr/>
          <p:nvPr/>
        </p:nvGrpSpPr>
        <p:grpSpPr>
          <a:xfrm>
            <a:off x="248851" y="2467898"/>
            <a:ext cx="4234659" cy="2880736"/>
            <a:chOff x="1582994" y="2399076"/>
            <a:chExt cx="5791216" cy="3765636"/>
          </a:xfrm>
        </p:grpSpPr>
        <p:sp>
          <p:nvSpPr>
            <p:cNvPr id="6" name="Oval 5"/>
            <p:cNvSpPr/>
            <p:nvPr/>
          </p:nvSpPr>
          <p:spPr>
            <a:xfrm>
              <a:off x="1582994" y="3805081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a2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4065647" y="3819832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a3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6548300" y="3834583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a4</a:t>
              </a:r>
            </a:p>
          </p:txBody>
        </p:sp>
        <p:cxnSp>
          <p:nvCxnSpPr>
            <p:cNvPr id="9" name="Straight Arrow Connector 8"/>
            <p:cNvCxnSpPr>
              <a:stCxn id="6" idx="6"/>
              <a:endCxn id="7" idx="2"/>
            </p:cNvCxnSpPr>
            <p:nvPr/>
          </p:nvCxnSpPr>
          <p:spPr>
            <a:xfrm>
              <a:off x="2408904" y="4218036"/>
              <a:ext cx="1656743" cy="14751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4891557" y="4247538"/>
              <a:ext cx="1656743" cy="1475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Oval 10"/>
            <p:cNvSpPr/>
            <p:nvPr/>
          </p:nvSpPr>
          <p:spPr>
            <a:xfrm>
              <a:off x="1582994" y="5338802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a1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1582994" y="2399076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a5</a:t>
              </a:r>
            </a:p>
          </p:txBody>
        </p:sp>
        <p:cxnSp>
          <p:nvCxnSpPr>
            <p:cNvPr id="13" name="Straight Arrow Connector 12"/>
            <p:cNvCxnSpPr>
              <a:stCxn id="6" idx="4"/>
              <a:endCxn id="11" idx="0"/>
            </p:cNvCxnSpPr>
            <p:nvPr/>
          </p:nvCxnSpPr>
          <p:spPr>
            <a:xfrm>
              <a:off x="1995949" y="4630991"/>
              <a:ext cx="0" cy="70781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2" idx="4"/>
              <a:endCxn id="6" idx="0"/>
            </p:cNvCxnSpPr>
            <p:nvPr/>
          </p:nvCxnSpPr>
          <p:spPr>
            <a:xfrm>
              <a:off x="1995949" y="3224986"/>
              <a:ext cx="0" cy="580095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>
              <a:stCxn id="8" idx="6"/>
              <a:endCxn id="8" idx="0"/>
            </p:cNvCxnSpPr>
            <p:nvPr/>
          </p:nvCxnSpPr>
          <p:spPr>
            <a:xfrm flipH="1" flipV="1">
              <a:off x="6961255" y="3834583"/>
              <a:ext cx="412955" cy="412955"/>
            </a:xfrm>
            <a:prstGeom prst="curvedConnector4">
              <a:avLst>
                <a:gd name="adj1" fmla="val -55357"/>
                <a:gd name="adj2" fmla="val 155357"/>
              </a:avLst>
            </a:prstGeom>
            <a:ln w="38100"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787123" y="1986116"/>
                <a:ext cx="4144312" cy="473399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b="1" dirty="0"/>
                  <a:t>Example 2</a:t>
                </a:r>
                <a:r>
                  <a:rPr lang="en-GB" sz="2400" dirty="0"/>
                  <a:t> 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 is a complete extension, since it is admissible and it defends both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GB" sz="2400" dirty="0"/>
                  <a:t> and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GB" sz="2400" dirty="0"/>
                  <a:t> (and doesn’t defend any other arguments).</a:t>
                </a:r>
              </a:p>
              <a:p>
                <a:pPr marL="0" indent="0">
                  <a:buNone/>
                </a:pPr>
                <a:r>
                  <a:rPr lang="en-GB" sz="2400" dirty="0"/>
                  <a:t>Note that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GB" sz="2400" dirty="0"/>
                  <a:t> is not defended by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GB" sz="2400" dirty="0"/>
                  <a:t>, since there is no argument in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GB" sz="2400" dirty="0"/>
                  <a:t> that attacks the attacker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en-GB" sz="2400" dirty="0"/>
                  <a:t>, and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en-GB" sz="2400" dirty="0"/>
                  <a:t> cannot be part of a conflict-free set.</a:t>
                </a:r>
              </a:p>
              <a:p>
                <a:pPr marL="0" indent="0">
                  <a:buNone/>
                </a:pPr>
                <a:r>
                  <a:rPr lang="en-GB" sz="2400" dirty="0"/>
                  <a:t>The subset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{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1}</m:t>
                    </m:r>
                  </m:oMath>
                </a14:m>
                <a:r>
                  <a:rPr lang="en-GB" sz="2400" dirty="0"/>
                  <a:t> is not a complete extension, since it does not include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r>
                  <a:rPr lang="en-GB" sz="2400" dirty="0"/>
                  <a:t>, which it defends.</a:t>
                </a:r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7123" y="1986116"/>
                <a:ext cx="4144312" cy="4733997"/>
              </a:xfrm>
              <a:prstGeom prst="rect">
                <a:avLst/>
              </a:prstGeom>
              <a:blipFill>
                <a:blip r:embed="rId5"/>
                <a:stretch>
                  <a:fillRect l="-1912" t="-1675" r="-2941" b="-19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C783355A-B41E-468C-91A0-008F85BAE904}"/>
              </a:ext>
            </a:extLst>
          </p:cNvPr>
          <p:cNvSpPr txBox="1"/>
          <p:nvPr/>
        </p:nvSpPr>
        <p:spPr>
          <a:xfrm>
            <a:off x="137326" y="5883388"/>
            <a:ext cx="338099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i="1" dirty="0"/>
              <a:t>Note that we sometimes use a double-</a:t>
            </a:r>
          </a:p>
          <a:p>
            <a:r>
              <a:rPr lang="en-GB" sz="1600" i="1" dirty="0"/>
              <a:t>headed arrow when there are attacks </a:t>
            </a:r>
          </a:p>
          <a:p>
            <a:r>
              <a:rPr lang="en-GB" sz="1600" i="1" dirty="0"/>
              <a:t>in both directions.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2F75351E-0EFA-4BF5-BE18-33EEAE0157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259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546"/>
    </mc:Choice>
    <mc:Fallback>
      <p:transition spd="slow" advTm="239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4 (Example 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GB" sz="2400" b="0" dirty="0"/>
                  <a:t>Consider the set of arguments </a:t>
                </a:r>
                <a:endParaRPr lang="en-GB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1, 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2, </m:t>
                        </m:r>
                      </m:e>
                    </m:d>
                    <m:d>
                      <m:dPr>
                        <m:begChr m:val=""/>
                        <m:endChr m:val="}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3, 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4, 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</m:oMath>
                </a14:m>
                <a:r>
                  <a:rPr lang="en-GB" sz="2400" dirty="0"/>
                  <a:t> </a:t>
                </a:r>
              </a:p>
              <a:p>
                <a:pPr marL="0" indent="0">
                  <a:buNone/>
                </a:pPr>
                <a:r>
                  <a:rPr lang="en-GB" sz="2400" dirty="0"/>
                  <a:t>and the attack relation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endParaRPr lang="en-GB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{"/>
                        <m:endChr m:val="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3, 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 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3, </m:t>
                        </m:r>
                      </m:e>
                    </m:d>
                    <m:d>
                      <m:dPr>
                        <m:begChr m:val=""/>
                        <m:endChr m:val="}"/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4),</m:t>
                        </m:r>
                        <m:d>
                          <m:d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4, 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ctrl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4, 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e>
                        </m:d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,(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5,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5)</m:t>
                        </m:r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r>
                  <a:rPr lang="en-GB" sz="2400" dirty="0"/>
                  <a:t>Draw the argumentation framework</a:t>
                </a:r>
              </a:p>
              <a:p>
                <a:r>
                  <a:rPr lang="en-GB" sz="2400" dirty="0"/>
                  <a:t>Identify the conflict-free subsets</a:t>
                </a:r>
              </a:p>
              <a:p>
                <a:r>
                  <a:rPr lang="en-GB" sz="2400" dirty="0"/>
                  <a:t>Identify all admissible subsets of </a:t>
                </a:r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GB" sz="2400" dirty="0"/>
              </a:p>
              <a:p>
                <a:r>
                  <a:rPr lang="en-GB" sz="2400" dirty="0"/>
                  <a:t>Identify all complete extensions of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begChr m:val=""/>
                            <m:endChr m:val="⟩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Remember:</a:t>
                </a:r>
              </a:p>
              <a:p>
                <a:pPr marL="0" indent="0">
                  <a:buNone/>
                </a:pPr>
                <a:r>
                  <a:rPr lang="en-GB" sz="2400" dirty="0"/>
                  <a:t>A set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GB" sz="2400" dirty="0"/>
                  <a:t> is </a:t>
                </a:r>
                <a:r>
                  <a:rPr lang="en-GB" sz="2400" b="1" dirty="0">
                    <a:solidFill>
                      <a:srgbClr val="FF0000"/>
                    </a:solidFill>
                  </a:rPr>
                  <a:t>admissible</a:t>
                </a:r>
                <a:r>
                  <a:rPr lang="en-GB" sz="2400" dirty="0"/>
                  <a:t> if and only if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GB" sz="2400" dirty="0"/>
                  <a:t> is conflict-free and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GB" sz="2400" dirty="0"/>
                  <a:t> defends each argument that is a member of </a:t>
                </a:r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GB" sz="2400" dirty="0"/>
                  <a:t>.</a:t>
                </a:r>
              </a:p>
              <a:p>
                <a:pPr marL="0" indent="0">
                  <a:buNone/>
                </a:pPr>
                <a:r>
                  <a:rPr lang="en-GB" sz="2400" dirty="0"/>
                  <a:t>A </a:t>
                </a:r>
                <a:r>
                  <a:rPr lang="en-GB" sz="2400" b="1" dirty="0">
                    <a:solidFill>
                      <a:srgbClr val="FF0000"/>
                    </a:solidFill>
                  </a:rPr>
                  <a:t>complete extension </a:t>
                </a:r>
                <a:r>
                  <a:rPr lang="en-GB" sz="2400" dirty="0"/>
                  <a:t>is an admissible set that includes all arguments it defends.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0915" y="1204686"/>
                <a:ext cx="8338456" cy="5363027"/>
              </a:xfrm>
              <a:blipFill>
                <a:blip r:embed="rId5"/>
                <a:stretch>
                  <a:fillRect l="-4459" t="-5347" r="-95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750C8B5-456F-4972-B512-A2FD14D716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74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061"/>
    </mc:Choice>
    <mc:Fallback>
      <p:transition spd="slow" advTm="97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Pause to do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15" y="1204686"/>
            <a:ext cx="8338456" cy="5363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0" dirty="0"/>
              <a:t> </a:t>
            </a:r>
            <a:endParaRPr lang="en-GB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85D57B8-7929-4D76-ACF5-3B9E7642FF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780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54"/>
    </mc:Choice>
    <mc:Fallback>
      <p:transition spd="slow" advTm="16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Exercise 4 Solutions (Example 3)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88059" y="1494503"/>
            <a:ext cx="3062262" cy="3602670"/>
            <a:chOff x="852186" y="1831147"/>
            <a:chExt cx="2288036" cy="2878386"/>
          </a:xfrm>
        </p:grpSpPr>
        <p:sp>
          <p:nvSpPr>
            <p:cNvPr id="6" name="Oval 5"/>
            <p:cNvSpPr/>
            <p:nvPr/>
          </p:nvSpPr>
          <p:spPr>
            <a:xfrm>
              <a:off x="855408" y="3027621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2562490" y="3038135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852186" y="1835570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a5</a:t>
              </a:r>
            </a:p>
          </p:txBody>
        </p:sp>
        <p:cxnSp>
          <p:nvCxnSpPr>
            <p:cNvPr id="9" name="Straight Arrow Connector 8"/>
            <p:cNvCxnSpPr>
              <a:stCxn id="12" idx="4"/>
              <a:endCxn id="7" idx="0"/>
            </p:cNvCxnSpPr>
            <p:nvPr/>
          </p:nvCxnSpPr>
          <p:spPr>
            <a:xfrm flipH="1">
              <a:off x="2846440" y="2419844"/>
              <a:ext cx="9833" cy="618291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8" idx="6"/>
              <a:endCxn id="12" idx="2"/>
            </p:cNvCxnSpPr>
            <p:nvPr/>
          </p:nvCxnSpPr>
          <p:spPr>
            <a:xfrm flipV="1">
              <a:off x="1420085" y="2125496"/>
              <a:ext cx="1152238" cy="442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Oval 10"/>
            <p:cNvSpPr/>
            <p:nvPr/>
          </p:nvSpPr>
          <p:spPr>
            <a:xfrm>
              <a:off x="855408" y="4120836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2572323" y="1831147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cxnSp>
          <p:nvCxnSpPr>
            <p:cNvPr id="13" name="Straight Arrow Connector 12"/>
            <p:cNvCxnSpPr>
              <a:stCxn id="6" idx="4"/>
              <a:endCxn id="11" idx="0"/>
            </p:cNvCxnSpPr>
            <p:nvPr/>
          </p:nvCxnSpPr>
          <p:spPr>
            <a:xfrm>
              <a:off x="1139358" y="3616318"/>
              <a:ext cx="0" cy="504518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6"/>
              <a:endCxn id="7" idx="2"/>
            </p:cNvCxnSpPr>
            <p:nvPr/>
          </p:nvCxnSpPr>
          <p:spPr>
            <a:xfrm>
              <a:off x="1423307" y="3321970"/>
              <a:ext cx="1139183" cy="10514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>
              <a:stCxn id="8" idx="7"/>
              <a:endCxn id="8" idx="2"/>
            </p:cNvCxnSpPr>
            <p:nvPr/>
          </p:nvCxnSpPr>
          <p:spPr>
            <a:xfrm rot="16200000" flipH="1" flipV="1">
              <a:off x="990484" y="1783485"/>
              <a:ext cx="208136" cy="484732"/>
            </a:xfrm>
            <a:prstGeom prst="curvedConnector4">
              <a:avLst>
                <a:gd name="adj1" fmla="val -151254"/>
                <a:gd name="adj2" fmla="val 147160"/>
              </a:avLst>
            </a:prstGeom>
            <a:ln w="38100"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4102683" y="1229853"/>
                <a:ext cx="4144312" cy="413197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2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b="1" dirty="0"/>
                  <a:t>Example 3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dirty="0"/>
                  <a:t>Conflict-free subsets: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{a2},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{a2,a4}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dirty="0"/>
                  <a:t>Admissible subsets: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1, 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Complete extensions: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en-GB" sz="24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1, 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endParaRPr lang="en-GB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GB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400" dirty="0"/>
                  <a:t>Note:  The empty set defends a1, but does not contain it. 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GB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GB" sz="2400" dirty="0"/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2683" y="1229853"/>
                <a:ext cx="4144312" cy="4131970"/>
              </a:xfrm>
              <a:prstGeom prst="rect">
                <a:avLst/>
              </a:prstGeom>
              <a:blipFill>
                <a:blip r:embed="rId5"/>
                <a:stretch>
                  <a:fillRect l="-1912" t="-3097" b="-132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/>
              <p:cNvSpPr/>
              <p:nvPr/>
            </p:nvSpPr>
            <p:spPr>
              <a:xfrm>
                <a:off x="591123" y="5691789"/>
                <a:ext cx="8346400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dirty="0"/>
                  <a:t>A set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GB" dirty="0"/>
                  <a:t> is </a:t>
                </a:r>
                <a:r>
                  <a:rPr lang="en-GB" b="1" dirty="0">
                    <a:solidFill>
                      <a:srgbClr val="FF0000"/>
                    </a:solidFill>
                  </a:rPr>
                  <a:t>admissible</a:t>
                </a:r>
                <a:r>
                  <a:rPr lang="en-GB" dirty="0"/>
                  <a:t> if and only if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GB" dirty="0"/>
                  <a:t> is conflict-free and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GB" dirty="0"/>
                  <a:t> defends each argument that is a member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GB" dirty="0"/>
                  <a:t>.</a:t>
                </a:r>
              </a:p>
              <a:p>
                <a:r>
                  <a:rPr lang="en-GB" dirty="0"/>
                  <a:t>A </a:t>
                </a:r>
                <a:r>
                  <a:rPr lang="en-GB" b="1" dirty="0">
                    <a:solidFill>
                      <a:srgbClr val="FF0000"/>
                    </a:solidFill>
                  </a:rPr>
                  <a:t>complete extension </a:t>
                </a:r>
                <a:r>
                  <a:rPr lang="en-GB" dirty="0"/>
                  <a:t>is an admissible set that includes all arguments it defends. </a:t>
                </a:r>
              </a:p>
            </p:txBody>
          </p:sp>
        </mc:Choice>
        <mc:Fallback xmlns="">
          <p:sp>
            <p:nvSpPr>
              <p:cNvPr id="31" name="Rectangle 3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123" y="5691789"/>
                <a:ext cx="8346400" cy="923330"/>
              </a:xfrm>
              <a:prstGeom prst="rect">
                <a:avLst/>
              </a:prstGeom>
              <a:blipFill rotWithShape="0">
                <a:blip r:embed="rId6" cstate="print"/>
                <a:stretch>
                  <a:fillRect l="-657" t="-3974" b="-993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A49E1D0-3456-4EFA-BC95-D75512BD58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64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18"/>
    </mc:Choice>
    <mc:Fallback>
      <p:transition spd="slow" advTm="100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8345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15" y="1"/>
            <a:ext cx="8338456" cy="899886"/>
          </a:xfrm>
        </p:spPr>
        <p:txBody>
          <a:bodyPr>
            <a:normAutofit/>
          </a:bodyPr>
          <a:lstStyle/>
          <a:p>
            <a:r>
              <a:rPr lang="en-GB" sz="3200" b="1" dirty="0"/>
              <a:t>Note:  Example 2 </a:t>
            </a:r>
            <a:r>
              <a:rPr lang="en-GB" sz="3200" b="1" dirty="0">
                <a:sym typeface="Symbol" panose="05050102010706020507" pitchFamily="18" charset="2"/>
              </a:rPr>
              <a:t> </a:t>
            </a:r>
            <a:r>
              <a:rPr lang="en-GB" sz="3200" b="1" dirty="0"/>
              <a:t>Example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697109" y="1581704"/>
            <a:ext cx="2878714" cy="3619038"/>
            <a:chOff x="852186" y="1831147"/>
            <a:chExt cx="2288036" cy="2878386"/>
          </a:xfrm>
        </p:grpSpPr>
        <p:sp>
          <p:nvSpPr>
            <p:cNvPr id="6" name="Oval 5"/>
            <p:cNvSpPr/>
            <p:nvPr/>
          </p:nvSpPr>
          <p:spPr>
            <a:xfrm>
              <a:off x="855408" y="3027621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a2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2562490" y="3038135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a3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852186" y="1835570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a5</a:t>
              </a:r>
            </a:p>
          </p:txBody>
        </p:sp>
        <p:cxnSp>
          <p:nvCxnSpPr>
            <p:cNvPr id="9" name="Straight Arrow Connector 8"/>
            <p:cNvCxnSpPr>
              <a:stCxn id="12" idx="4"/>
              <a:endCxn id="7" idx="0"/>
            </p:cNvCxnSpPr>
            <p:nvPr/>
          </p:nvCxnSpPr>
          <p:spPr>
            <a:xfrm flipH="1">
              <a:off x="2846440" y="2419844"/>
              <a:ext cx="9833" cy="618291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8" idx="6"/>
              <a:endCxn id="12" idx="2"/>
            </p:cNvCxnSpPr>
            <p:nvPr/>
          </p:nvCxnSpPr>
          <p:spPr>
            <a:xfrm flipV="1">
              <a:off x="1420085" y="2125496"/>
              <a:ext cx="1152238" cy="4423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Oval 10"/>
            <p:cNvSpPr/>
            <p:nvPr/>
          </p:nvSpPr>
          <p:spPr>
            <a:xfrm>
              <a:off x="855408" y="4120836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a1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2572323" y="1831147"/>
              <a:ext cx="567899" cy="588697"/>
            </a:xfrm>
            <a:prstGeom prst="ellips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a4</a:t>
              </a:r>
            </a:p>
          </p:txBody>
        </p:sp>
        <p:cxnSp>
          <p:nvCxnSpPr>
            <p:cNvPr id="13" name="Straight Arrow Connector 12"/>
            <p:cNvCxnSpPr>
              <a:stCxn id="6" idx="4"/>
              <a:endCxn id="11" idx="0"/>
            </p:cNvCxnSpPr>
            <p:nvPr/>
          </p:nvCxnSpPr>
          <p:spPr>
            <a:xfrm>
              <a:off x="1139358" y="3616318"/>
              <a:ext cx="0" cy="504518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6"/>
              <a:endCxn id="7" idx="2"/>
            </p:cNvCxnSpPr>
            <p:nvPr/>
          </p:nvCxnSpPr>
          <p:spPr>
            <a:xfrm>
              <a:off x="1423307" y="3321970"/>
              <a:ext cx="1139183" cy="10514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>
              <a:stCxn id="8" idx="7"/>
              <a:endCxn id="8" idx="2"/>
            </p:cNvCxnSpPr>
            <p:nvPr/>
          </p:nvCxnSpPr>
          <p:spPr>
            <a:xfrm rot="16200000" flipH="1" flipV="1">
              <a:off x="990484" y="1783485"/>
              <a:ext cx="208136" cy="484732"/>
            </a:xfrm>
            <a:prstGeom prst="curvedConnector4">
              <a:avLst>
                <a:gd name="adj1" fmla="val -151254"/>
                <a:gd name="adj2" fmla="val 147160"/>
              </a:avLst>
            </a:prstGeom>
            <a:ln w="38100"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50B2772-56A4-464E-9EA0-DE48D69718BD}"/>
              </a:ext>
            </a:extLst>
          </p:cNvPr>
          <p:cNvGrpSpPr/>
          <p:nvPr/>
        </p:nvGrpSpPr>
        <p:grpSpPr>
          <a:xfrm>
            <a:off x="337341" y="1950855"/>
            <a:ext cx="4234659" cy="2880736"/>
            <a:chOff x="1582994" y="2399076"/>
            <a:chExt cx="5791216" cy="3765636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0E28E9F-AC7F-4F80-A722-B9B3070E1D75}"/>
                </a:ext>
              </a:extLst>
            </p:cNvPr>
            <p:cNvSpPr/>
            <p:nvPr/>
          </p:nvSpPr>
          <p:spPr>
            <a:xfrm>
              <a:off x="1582994" y="3805081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0A59A80-E996-419D-B0C8-49FDDE3D5497}"/>
                </a:ext>
              </a:extLst>
            </p:cNvPr>
            <p:cNvSpPr/>
            <p:nvPr/>
          </p:nvSpPr>
          <p:spPr>
            <a:xfrm>
              <a:off x="4065647" y="3819832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a3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EE9893E-9E31-413F-8FC0-02F253374F4B}"/>
                </a:ext>
              </a:extLst>
            </p:cNvPr>
            <p:cNvSpPr/>
            <p:nvPr/>
          </p:nvSpPr>
          <p:spPr>
            <a:xfrm>
              <a:off x="6548300" y="3834583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a4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8D6F4EB-7195-4705-80B5-2AE930FB2065}"/>
                </a:ext>
              </a:extLst>
            </p:cNvPr>
            <p:cNvCxnSpPr>
              <a:stCxn id="18" idx="6"/>
              <a:endCxn id="19" idx="2"/>
            </p:cNvCxnSpPr>
            <p:nvPr/>
          </p:nvCxnSpPr>
          <p:spPr>
            <a:xfrm>
              <a:off x="2408904" y="4218036"/>
              <a:ext cx="1656743" cy="14751"/>
            </a:xfrm>
            <a:prstGeom prst="straightConnector1">
              <a:avLst/>
            </a:prstGeom>
            <a:ln w="38100">
              <a:headEnd type="triangle" w="lg" len="lg"/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8465507-10F8-4D77-8913-27871D0BD58A}"/>
                </a:ext>
              </a:extLst>
            </p:cNvPr>
            <p:cNvCxnSpPr/>
            <p:nvPr/>
          </p:nvCxnSpPr>
          <p:spPr>
            <a:xfrm>
              <a:off x="4891557" y="4247538"/>
              <a:ext cx="1656743" cy="1475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5F999EF-939F-4B99-B347-DB0D1B4A4974}"/>
                </a:ext>
              </a:extLst>
            </p:cNvPr>
            <p:cNvSpPr/>
            <p:nvPr/>
          </p:nvSpPr>
          <p:spPr>
            <a:xfrm>
              <a:off x="1582994" y="5338802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a1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E8B0C48-A577-429E-B91E-9A10D03DD570}"/>
                </a:ext>
              </a:extLst>
            </p:cNvPr>
            <p:cNvSpPr/>
            <p:nvPr/>
          </p:nvSpPr>
          <p:spPr>
            <a:xfrm>
              <a:off x="1582994" y="2399076"/>
              <a:ext cx="825910" cy="82591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900" b="1" dirty="0"/>
                <a:t>a5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455058A-8007-4E50-A109-544F6D0AFFF5}"/>
                </a:ext>
              </a:extLst>
            </p:cNvPr>
            <p:cNvCxnSpPr>
              <a:stCxn id="18" idx="4"/>
              <a:endCxn id="23" idx="0"/>
            </p:cNvCxnSpPr>
            <p:nvPr/>
          </p:nvCxnSpPr>
          <p:spPr>
            <a:xfrm>
              <a:off x="1995949" y="4630991"/>
              <a:ext cx="0" cy="707811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04600CC-444D-43F0-B428-87AD3AF00246}"/>
                </a:ext>
              </a:extLst>
            </p:cNvPr>
            <p:cNvCxnSpPr>
              <a:stCxn id="24" idx="4"/>
              <a:endCxn id="18" idx="0"/>
            </p:cNvCxnSpPr>
            <p:nvPr/>
          </p:nvCxnSpPr>
          <p:spPr>
            <a:xfrm>
              <a:off x="1995949" y="3224986"/>
              <a:ext cx="0" cy="580095"/>
            </a:xfrm>
            <a:prstGeom prst="straightConnector1">
              <a:avLst/>
            </a:prstGeom>
            <a:ln w="38100">
              <a:headEnd type="triangle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14">
              <a:extLst>
                <a:ext uri="{FF2B5EF4-FFF2-40B4-BE49-F238E27FC236}">
                  <a16:creationId xmlns:a16="http://schemas.microsoft.com/office/drawing/2014/main" id="{8BD1287F-60D7-4E6B-9D23-D12EBDBBA3BD}"/>
                </a:ext>
              </a:extLst>
            </p:cNvPr>
            <p:cNvCxnSpPr>
              <a:stCxn id="20" idx="6"/>
              <a:endCxn id="20" idx="0"/>
            </p:cNvCxnSpPr>
            <p:nvPr/>
          </p:nvCxnSpPr>
          <p:spPr>
            <a:xfrm flipH="1" flipV="1">
              <a:off x="6961255" y="3834583"/>
              <a:ext cx="412955" cy="412955"/>
            </a:xfrm>
            <a:prstGeom prst="curvedConnector4">
              <a:avLst>
                <a:gd name="adj1" fmla="val -55357"/>
                <a:gd name="adj2" fmla="val 155357"/>
              </a:avLst>
            </a:prstGeom>
            <a:ln w="38100">
              <a:tailEnd type="triangl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EDEC458-E583-4A52-8DCA-590491209E59}"/>
              </a:ext>
            </a:extLst>
          </p:cNvPr>
          <p:cNvSpPr txBox="1"/>
          <p:nvPr/>
        </p:nvSpPr>
        <p:spPr>
          <a:xfrm>
            <a:off x="6589700" y="5862836"/>
            <a:ext cx="1277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Example 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A18859-4AE9-4911-9521-DA247B646C20}"/>
              </a:ext>
            </a:extLst>
          </p:cNvPr>
          <p:cNvSpPr txBox="1"/>
          <p:nvPr/>
        </p:nvSpPr>
        <p:spPr>
          <a:xfrm>
            <a:off x="1816130" y="5862836"/>
            <a:ext cx="1277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Example 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FB09277-7C6F-457F-AE0E-3B20D7F66F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75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470"/>
    </mc:Choice>
    <mc:Fallback>
      <p:transition spd="slow" advTm="71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2554</TotalTime>
  <Words>1976</Words>
  <Application>Microsoft Office PowerPoint</Application>
  <PresentationFormat>Overhead</PresentationFormat>
  <Paragraphs>355</Paragraphs>
  <Slides>37</Slides>
  <Notes>34</Notes>
  <HiddenSlides>0</HiddenSlides>
  <MMClips>37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Cambria Math</vt:lpstr>
      <vt:lpstr>Office Theme</vt:lpstr>
      <vt:lpstr>  6CCS3AIN 2020 Lecture 8B: Argumentation </vt:lpstr>
      <vt:lpstr>This Week (Lecture 8): Argumentation Theory</vt:lpstr>
      <vt:lpstr>Lecture for Week 8, Part B</vt:lpstr>
      <vt:lpstr>Complete semantics</vt:lpstr>
      <vt:lpstr>Complete extensions</vt:lpstr>
      <vt:lpstr>Exercise 4 (Example 3)</vt:lpstr>
      <vt:lpstr>Pause to do Exercise</vt:lpstr>
      <vt:lpstr>Exercise 4 Solutions (Example 3)</vt:lpstr>
      <vt:lpstr>Note:  Example 2  Example 3</vt:lpstr>
      <vt:lpstr>Maximal and minimal subsets</vt:lpstr>
      <vt:lpstr>Maximal and minimal subsets</vt:lpstr>
      <vt:lpstr>PowerPoint Presentation</vt:lpstr>
      <vt:lpstr>PowerPoint Presentation</vt:lpstr>
      <vt:lpstr>Grounded semantics</vt:lpstr>
      <vt:lpstr>Grounded extension</vt:lpstr>
      <vt:lpstr>Grounded extension</vt:lpstr>
      <vt:lpstr>Exercise 5  (Example 5)</vt:lpstr>
      <vt:lpstr>Pause to do Exercise</vt:lpstr>
      <vt:lpstr>Exercise 5 Solution</vt:lpstr>
      <vt:lpstr>Preferred semantics</vt:lpstr>
      <vt:lpstr>Preferred extension</vt:lpstr>
      <vt:lpstr>Exercise 6 (Example 5)</vt:lpstr>
      <vt:lpstr>Pause to do Exercise</vt:lpstr>
      <vt:lpstr>Exercise 6 Solution</vt:lpstr>
      <vt:lpstr>Grounded, complete &amp; preferred extensions  for Example 3</vt:lpstr>
      <vt:lpstr>Stable extensions</vt:lpstr>
      <vt:lpstr>Stable extensions</vt:lpstr>
      <vt:lpstr>Exercise 7</vt:lpstr>
      <vt:lpstr>Pause to do Exercise</vt:lpstr>
      <vt:lpstr>Exercise 7 Solution</vt:lpstr>
      <vt:lpstr>Credulous acceptance</vt:lpstr>
      <vt:lpstr>Skeptical acceptance</vt:lpstr>
      <vt:lpstr>Exercise 8 – Example 6</vt:lpstr>
      <vt:lpstr>Pause to do Exercise</vt:lpstr>
      <vt:lpstr>Exercise 8 Solutions</vt:lpstr>
      <vt:lpstr>Exercise 8 Solutions</vt:lpstr>
      <vt:lpstr>Summary</vt:lpstr>
    </vt:vector>
  </TitlesOfParts>
  <Company>King's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</dc:title>
  <dc:creator>Black, Elizabeth</dc:creator>
  <cp:lastModifiedBy>McBurney, Peter</cp:lastModifiedBy>
  <cp:revision>162</cp:revision>
  <cp:lastPrinted>2017-10-25T16:04:03Z</cp:lastPrinted>
  <dcterms:created xsi:type="dcterms:W3CDTF">2017-09-25T10:51:27Z</dcterms:created>
  <dcterms:modified xsi:type="dcterms:W3CDTF">2020-11-22T11:07:26Z</dcterms:modified>
</cp:coreProperties>
</file>

<file path=docProps/thumbnail.jpeg>
</file>